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7"/>
  </p:notesMasterIdLst>
  <p:sldIdLst>
    <p:sldId id="257" r:id="rId5"/>
    <p:sldId id="258" r:id="rId6"/>
    <p:sldId id="259" r:id="rId7"/>
    <p:sldId id="260" r:id="rId8"/>
    <p:sldId id="261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1" r:id="rId23"/>
    <p:sldId id="382" r:id="rId24"/>
    <p:sldId id="383" r:id="rId25"/>
    <p:sldId id="384" r:id="rId26"/>
    <p:sldId id="385" r:id="rId27"/>
    <p:sldId id="386" r:id="rId28"/>
    <p:sldId id="387" r:id="rId29"/>
    <p:sldId id="388" r:id="rId30"/>
    <p:sldId id="389" r:id="rId31"/>
    <p:sldId id="390" r:id="rId32"/>
    <p:sldId id="391" r:id="rId33"/>
    <p:sldId id="392" r:id="rId34"/>
    <p:sldId id="393" r:id="rId35"/>
    <p:sldId id="394" r:id="rId36"/>
    <p:sldId id="395" r:id="rId37"/>
    <p:sldId id="396" r:id="rId38"/>
    <p:sldId id="397" r:id="rId39"/>
    <p:sldId id="398" r:id="rId40"/>
    <p:sldId id="399" r:id="rId41"/>
    <p:sldId id="400" r:id="rId42"/>
    <p:sldId id="401" r:id="rId43"/>
    <p:sldId id="402" r:id="rId44"/>
    <p:sldId id="403" r:id="rId45"/>
    <p:sldId id="404" r:id="rId46"/>
    <p:sldId id="405" r:id="rId47"/>
    <p:sldId id="406" r:id="rId48"/>
    <p:sldId id="407" r:id="rId49"/>
    <p:sldId id="408" r:id="rId50"/>
    <p:sldId id="409" r:id="rId51"/>
    <p:sldId id="410" r:id="rId52"/>
    <p:sldId id="41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278" r:id="rId64"/>
    <p:sldId id="274" r:id="rId65"/>
    <p:sldId id="275" r:id="rId66"/>
    <p:sldId id="276" r:id="rId67"/>
    <p:sldId id="277" r:id="rId68"/>
    <p:sldId id="279" r:id="rId69"/>
    <p:sldId id="280" r:id="rId70"/>
    <p:sldId id="281" r:id="rId71"/>
    <p:sldId id="282" r:id="rId72"/>
    <p:sldId id="283" r:id="rId73"/>
    <p:sldId id="284" r:id="rId74"/>
    <p:sldId id="285" r:id="rId75"/>
    <p:sldId id="286" r:id="rId76"/>
    <p:sldId id="287" r:id="rId77"/>
    <p:sldId id="288" r:id="rId78"/>
    <p:sldId id="412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413" r:id="rId91"/>
    <p:sldId id="414" r:id="rId92"/>
    <p:sldId id="415" r:id="rId93"/>
    <p:sldId id="416" r:id="rId94"/>
    <p:sldId id="262" r:id="rId95"/>
    <p:sldId id="263" r:id="rId96"/>
    <p:sldId id="264" r:id="rId97"/>
    <p:sldId id="265" r:id="rId98"/>
    <p:sldId id="266" r:id="rId99"/>
    <p:sldId id="267" r:id="rId100"/>
    <p:sldId id="268" r:id="rId101"/>
    <p:sldId id="269" r:id="rId102"/>
    <p:sldId id="270" r:id="rId103"/>
    <p:sldId id="271" r:id="rId104"/>
    <p:sldId id="272" r:id="rId105"/>
    <p:sldId id="273" r:id="rId10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89BB89-3136-4018-8BD3-D69CF530783A}" v="601" dt="2024-04-25T14:21:54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microsoft.com/office/2015/10/relationships/revisionInfo" Target="revisionInfo.xml"/><Relationship Id="rId16" Type="http://schemas.openxmlformats.org/officeDocument/2006/relationships/slide" Target="slides/slide12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presProps" Target="presProps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viewProps" Target="viewProps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theme" Target="theme/them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9585C-C9D6-4372-82BC-D48FB4FB43C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91B5B-6EE1-4DB3-8DF6-BF431A489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90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Shape 83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33" name="Shape 83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521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E732E3-8DA3-44C4-8C22-4F7B83568E98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42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E732E3-8DA3-44C4-8C22-4F7B83568E98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08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E732E3-8DA3-44C4-8C22-4F7B83568E98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278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E732E3-8DA3-44C4-8C22-4F7B83568E98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465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Shape 205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057" name="Shape 205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endParaRPr sz="1200"/>
          </a:p>
        </p:txBody>
      </p:sp>
    </p:spTree>
    <p:extLst>
      <p:ext uri="{BB962C8B-B14F-4D97-AF65-F5344CB8AC3E}">
        <p14:creationId xmlns:p14="http://schemas.microsoft.com/office/powerpoint/2010/main" val="39024387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Shape 20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062" name="Shape 20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Jill – Add answers and do build</a:t>
            </a:r>
          </a:p>
        </p:txBody>
      </p:sp>
    </p:spTree>
    <p:extLst>
      <p:ext uri="{BB962C8B-B14F-4D97-AF65-F5344CB8AC3E}">
        <p14:creationId xmlns:p14="http://schemas.microsoft.com/office/powerpoint/2010/main" val="29776038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Shape 206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067" name="Shape 20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Jill – add answers and do build</a:t>
            </a:r>
          </a:p>
        </p:txBody>
      </p:sp>
    </p:spTree>
    <p:extLst>
      <p:ext uri="{BB962C8B-B14F-4D97-AF65-F5344CB8AC3E}">
        <p14:creationId xmlns:p14="http://schemas.microsoft.com/office/powerpoint/2010/main" val="3268036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Shape 207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072" name="Shape 207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Jill – add answers and do build</a:t>
            </a:r>
          </a:p>
        </p:txBody>
      </p:sp>
    </p:spTree>
    <p:extLst>
      <p:ext uri="{BB962C8B-B14F-4D97-AF65-F5344CB8AC3E}">
        <p14:creationId xmlns:p14="http://schemas.microsoft.com/office/powerpoint/2010/main" val="37352138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Shape 20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077" name="Shape 20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Jill – add answers and do build</a:t>
            </a:r>
          </a:p>
        </p:txBody>
      </p:sp>
    </p:spTree>
    <p:extLst>
      <p:ext uri="{BB962C8B-B14F-4D97-AF65-F5344CB8AC3E}">
        <p14:creationId xmlns:p14="http://schemas.microsoft.com/office/powerpoint/2010/main" val="31177006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" name="Shape 208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082" name="Shape 208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Jill – add answers</a:t>
            </a:r>
          </a:p>
        </p:txBody>
      </p:sp>
    </p:spTree>
    <p:extLst>
      <p:ext uri="{BB962C8B-B14F-4D97-AF65-F5344CB8AC3E}">
        <p14:creationId xmlns:p14="http://schemas.microsoft.com/office/powerpoint/2010/main" val="4203331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8033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" name="Shape 20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099" name="Shape 20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Jill – fix build on #4</a:t>
            </a:r>
          </a:p>
        </p:txBody>
      </p:sp>
    </p:spTree>
    <p:extLst>
      <p:ext uri="{BB962C8B-B14F-4D97-AF65-F5344CB8AC3E}">
        <p14:creationId xmlns:p14="http://schemas.microsoft.com/office/powerpoint/2010/main" val="1766645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E732E3-8DA3-44C4-8C22-4F7B83568E98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95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E732E3-8DA3-44C4-8C22-4F7B83568E98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018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E732E3-8DA3-44C4-8C22-4F7B83568E98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436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E732E3-8DA3-44C4-8C22-4F7B83568E98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44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E732E3-8DA3-44C4-8C22-4F7B83568E98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61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E732E3-8DA3-44C4-8C22-4F7B83568E98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4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E732E3-8DA3-44C4-8C22-4F7B83568E98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74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116-895D-45AA-9A6B-E5ECC46F0B1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6077-8019-425E-A871-C7604556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9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116-895D-45AA-9A6B-E5ECC46F0B1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6077-8019-425E-A871-C7604556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8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116-895D-45AA-9A6B-E5ECC46F0B1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6077-8019-425E-A871-C7604556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13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399471" y="990600"/>
            <a:ext cx="8305801" cy="76200"/>
          </a:xfrm>
          <a:prstGeom prst="rect">
            <a:avLst/>
          </a:prstGeom>
          <a:solidFill>
            <a:srgbClr val="80808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2568271" y="0"/>
            <a:ext cx="6068123" cy="1309803"/>
          </a:xfrm>
          <a:prstGeom prst="rect">
            <a:avLst/>
          </a:prstGeom>
        </p:spPr>
        <p:txBody>
          <a:bodyPr/>
          <a:lstStyle/>
          <a:p>
            <a:pPr lvl="0">
              <a:defRPr sz="1800" spc="0"/>
            </a:pPr>
            <a:r>
              <a:rPr sz="3200" spc="-150"/>
              <a:t>Knowledge Check</a:t>
            </a:r>
          </a:p>
        </p:txBody>
      </p:sp>
      <p:pic>
        <p:nvPicPr>
          <p:cNvPr id="63" name="image2.png"/>
          <p:cNvPicPr/>
          <p:nvPr/>
        </p:nvPicPr>
        <p:blipFill>
          <a:blip r:embed="rId2" cstate="print"/>
          <a:srcRect l="4836" t="1237" r="77008"/>
          <a:stretch>
            <a:fillRect/>
          </a:stretch>
        </p:blipFill>
        <p:spPr>
          <a:xfrm>
            <a:off x="-2" y="-1"/>
            <a:ext cx="1894791" cy="6858002"/>
          </a:xfrm>
          <a:prstGeom prst="rect">
            <a:avLst/>
          </a:prstGeom>
          <a:ln w="38100">
            <a:solidFill>
              <a:srgbClr val="808080"/>
            </a:solidFill>
            <a:miter/>
          </a:ln>
        </p:spPr>
      </p:pic>
      <p:grpSp>
        <p:nvGrpSpPr>
          <p:cNvPr id="68" name="Group 68"/>
          <p:cNvGrpSpPr/>
          <p:nvPr/>
        </p:nvGrpSpPr>
        <p:grpSpPr>
          <a:xfrm>
            <a:off x="2030116" y="475671"/>
            <a:ext cx="362529" cy="360217"/>
            <a:chOff x="0" y="0"/>
            <a:chExt cx="362528" cy="360216"/>
          </a:xfrm>
        </p:grpSpPr>
        <p:sp>
          <p:nvSpPr>
            <p:cNvPr id="64" name="Shape 64"/>
            <p:cNvSpPr/>
            <p:nvPr/>
          </p:nvSpPr>
          <p:spPr>
            <a:xfrm>
              <a:off x="-1" y="-1"/>
              <a:ext cx="152401" cy="152401"/>
            </a:xfrm>
            <a:prstGeom prst="rect">
              <a:avLst/>
            </a:prstGeom>
            <a:solidFill>
              <a:srgbClr val="D9D9D9"/>
            </a:solidFill>
            <a:ln w="25400" cap="flat">
              <a:solidFill>
                <a:srgbClr val="A6A6A6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-1" y="207816"/>
              <a:ext cx="152401" cy="152401"/>
            </a:xfrm>
            <a:prstGeom prst="rect">
              <a:avLst/>
            </a:prstGeom>
            <a:solidFill>
              <a:srgbClr val="D9D9D9"/>
            </a:solidFill>
            <a:ln w="25400" cap="flat">
              <a:solidFill>
                <a:srgbClr val="A6A6A6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207815" y="200892"/>
              <a:ext cx="152401" cy="152401"/>
            </a:xfrm>
            <a:prstGeom prst="rect">
              <a:avLst/>
            </a:prstGeom>
            <a:solidFill>
              <a:srgbClr val="D9D9D9"/>
            </a:solidFill>
            <a:ln w="25400" cap="flat">
              <a:solidFill>
                <a:srgbClr val="A6A6A6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210127" y="-1"/>
              <a:ext cx="152401" cy="152401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2237931" y="1371599"/>
            <a:ext cx="6144069" cy="5486401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ts val="500"/>
              </a:spcBef>
              <a:buFontTx/>
              <a:buAutoNum type="arabicPeriod"/>
              <a:defRPr sz="2200" spc="-100"/>
            </a:lvl1pPr>
            <a:lvl2pPr marL="771437" indent="-314288">
              <a:spcBef>
                <a:spcPts val="500"/>
              </a:spcBef>
              <a:buFontTx/>
              <a:buChar char="✓"/>
              <a:defRPr sz="2200" spc="-100"/>
            </a:lvl2pPr>
            <a:lvl3pPr marL="1193664" indent="-279368">
              <a:spcBef>
                <a:spcPts val="500"/>
              </a:spcBef>
              <a:buFontTx/>
              <a:buChar char="✓"/>
              <a:defRPr sz="2200" spc="-100"/>
            </a:lvl3pPr>
            <a:lvl4pPr marL="1685732" indent="-314289">
              <a:spcBef>
                <a:spcPts val="500"/>
              </a:spcBef>
              <a:buFontTx/>
              <a:buChar char="✓"/>
              <a:defRPr sz="2200" spc="-100"/>
            </a:lvl4pPr>
            <a:lvl5pPr marL="2142881" indent="-314289">
              <a:spcBef>
                <a:spcPts val="500"/>
              </a:spcBef>
              <a:buFontTx/>
              <a:buChar char="✓"/>
              <a:defRPr sz="2200" spc="-100"/>
            </a:lvl5pPr>
          </a:lstStyle>
          <a:p>
            <a:pPr lvl="0">
              <a:defRPr sz="1800" spc="0"/>
            </a:pPr>
            <a:r>
              <a:rPr sz="2200" spc="-100"/>
              <a:t>Click to edit Master text styles</a:t>
            </a:r>
          </a:p>
          <a:p>
            <a:pPr lvl="1">
              <a:defRPr sz="1800" spc="0"/>
            </a:pPr>
            <a:r>
              <a:rPr sz="2200" spc="-100"/>
              <a:t>Second level</a:t>
            </a:r>
          </a:p>
          <a:p>
            <a:pPr lvl="2">
              <a:defRPr sz="1800" spc="0"/>
            </a:pPr>
            <a:r>
              <a:rPr sz="2200" spc="-100"/>
              <a:t>Third level</a:t>
            </a:r>
          </a:p>
          <a:p>
            <a:pPr lvl="3">
              <a:defRPr sz="1800" spc="0"/>
            </a:pPr>
            <a:r>
              <a:rPr sz="2200" spc="-100"/>
              <a:t>Fourth level</a:t>
            </a:r>
          </a:p>
          <a:p>
            <a:pPr lvl="4">
              <a:defRPr sz="1800" spc="0"/>
            </a:pPr>
            <a:r>
              <a:rPr sz="2200" spc="-100"/>
              <a:t>Fifth level</a:t>
            </a:r>
          </a:p>
        </p:txBody>
      </p:sp>
      <p:pic>
        <p:nvPicPr>
          <p:cNvPr id="70" name="image3.jpg"/>
          <p:cNvPicPr/>
          <p:nvPr/>
        </p:nvPicPr>
        <p:blipFill>
          <a:blip r:embed="rId3" cstate="print"/>
          <a:srcRect l="4767" r="76813"/>
          <a:stretch>
            <a:fillRect/>
          </a:stretch>
        </p:blipFill>
        <p:spPr>
          <a:xfrm>
            <a:off x="-1" y="0"/>
            <a:ext cx="1895708" cy="6858000"/>
          </a:xfrm>
          <a:prstGeom prst="rect">
            <a:avLst/>
          </a:prstGeom>
          <a:ln w="38100">
            <a:solidFill>
              <a:srgbClr val="808080"/>
            </a:solidFill>
            <a:miter/>
          </a:ln>
        </p:spPr>
      </p:pic>
      <p:sp>
        <p:nvSpPr>
          <p:cNvPr id="12" name="Shape 13"/>
          <p:cNvSpPr>
            <a:spLocks noGrp="1"/>
          </p:cNvSpPr>
          <p:nvPr>
            <p:ph type="sldNum" sz="quarter" idx="2"/>
          </p:nvPr>
        </p:nvSpPr>
        <p:spPr>
          <a:xfrm>
            <a:off x="8458200" y="6400801"/>
            <a:ext cx="457200" cy="276999"/>
          </a:xfrm>
          <a:prstGeom prst="rect">
            <a:avLst/>
          </a:prstGeom>
          <a:ln w="12700">
            <a:miter lim="400000"/>
          </a:ln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848017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99471" y="990600"/>
            <a:ext cx="8305801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568272" y="335020"/>
            <a:ext cx="6068122" cy="6397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Knowledge Check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836" t="1237" r="77008"/>
          <a:stretch/>
        </p:blipFill>
        <p:spPr bwMode="auto">
          <a:xfrm>
            <a:off x="-1" y="0"/>
            <a:ext cx="1894789" cy="68580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5" name="Group 4"/>
          <p:cNvGrpSpPr/>
          <p:nvPr userDrawn="1"/>
        </p:nvGrpSpPr>
        <p:grpSpPr>
          <a:xfrm>
            <a:off x="2030116" y="475671"/>
            <a:ext cx="362528" cy="360216"/>
            <a:chOff x="4267200" y="228600"/>
            <a:chExt cx="362528" cy="360216"/>
          </a:xfrm>
        </p:grpSpPr>
        <p:sp>
          <p:nvSpPr>
            <p:cNvPr id="6" name="Rectangle 5"/>
            <p:cNvSpPr/>
            <p:nvPr/>
          </p:nvSpPr>
          <p:spPr>
            <a:xfrm>
              <a:off x="4267200" y="22860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267200" y="436416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475016" y="429492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77328" y="228600"/>
              <a:ext cx="152400" cy="152400"/>
            </a:xfrm>
            <a:prstGeom prst="rect">
              <a:avLst/>
            </a:prstGeom>
            <a:solidFill>
              <a:srgbClr val="EC0044"/>
            </a:solidFill>
            <a:ln>
              <a:solidFill>
                <a:srgbClr val="B509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37931" y="1371599"/>
            <a:ext cx="6397185" cy="4901979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200" spc="-100" baseline="0"/>
            </a:lvl1pPr>
            <a:lvl2pPr marL="742866" indent="-285717">
              <a:buFont typeface="Wingdings" panose="05000000000000000000" pitchFamily="2" charset="2"/>
              <a:buChar char="ü"/>
              <a:defRPr sz="2000" spc="-100" baseline="0"/>
            </a:lvl2pPr>
            <a:lvl3pPr marL="1142870" indent="-228574">
              <a:buFont typeface="Wingdings" panose="05000000000000000000" pitchFamily="2" charset="2"/>
              <a:buChar char="ü"/>
              <a:defRPr sz="1800" spc="-100" baseline="0"/>
            </a:lvl3pPr>
            <a:lvl4pPr marL="1600017" indent="-228574">
              <a:buFont typeface="Wingdings" panose="05000000000000000000" pitchFamily="2" charset="2"/>
              <a:buChar char="ü"/>
              <a:defRPr sz="1600" spc="-100" baseline="0"/>
            </a:lvl4pPr>
            <a:lvl5pPr marL="2057166" indent="-228574">
              <a:buFont typeface="Wingdings" panose="05000000000000000000" pitchFamily="2" charset="2"/>
              <a:buChar char="ü"/>
              <a:defRPr sz="1600" spc="-10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577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116-895D-45AA-9A6B-E5ECC46F0B1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6077-8019-425E-A871-C7604556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1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116-895D-45AA-9A6B-E5ECC46F0B1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6077-8019-425E-A871-C7604556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8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116-895D-45AA-9A6B-E5ECC46F0B1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6077-8019-425E-A871-C7604556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1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116-895D-45AA-9A6B-E5ECC46F0B1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6077-8019-425E-A871-C7604556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3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116-895D-45AA-9A6B-E5ECC46F0B1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6077-8019-425E-A871-C7604556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2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116-895D-45AA-9A6B-E5ECC46F0B1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6077-8019-425E-A871-C7604556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0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116-895D-45AA-9A6B-E5ECC46F0B1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6077-8019-425E-A871-C7604556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7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C116-895D-45AA-9A6B-E5ECC46F0B1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6077-8019-425E-A871-C7604556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C116-895D-45AA-9A6B-E5ECC46F0B1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36077-8019-425E-A871-C7604556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Shape 830"/>
          <p:cNvSpPr>
            <a:spLocks noGrp="1"/>
          </p:cNvSpPr>
          <p:nvPr>
            <p:ph type="title"/>
          </p:nvPr>
        </p:nvSpPr>
        <p:spPr>
          <a:xfrm>
            <a:off x="2590800" y="350836"/>
            <a:ext cx="6068124" cy="5635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b="1" spc="-200"/>
            </a:lvl1pPr>
          </a:lstStyle>
          <a:p>
            <a:pPr lvl="0">
              <a:defRPr sz="1800" b="0" spc="0"/>
            </a:pPr>
            <a:r>
              <a:rPr sz="3200" b="1" spc="-200" dirty="0"/>
              <a:t>Knowledge Check</a:t>
            </a:r>
            <a:r>
              <a:rPr lang="en-US" sz="3200" b="1" spc="-200" dirty="0"/>
              <a:t> – Industry Essentials</a:t>
            </a:r>
            <a:endParaRPr sz="3200" b="1" spc="-200" dirty="0"/>
          </a:p>
        </p:txBody>
      </p:sp>
      <p:sp>
        <p:nvSpPr>
          <p:cNvPr id="831" name="Shape 831"/>
          <p:cNvSpPr>
            <a:spLocks noGrp="1"/>
          </p:cNvSpPr>
          <p:nvPr>
            <p:ph type="body" idx="1"/>
          </p:nvPr>
        </p:nvSpPr>
        <p:spPr>
          <a:xfrm>
            <a:off x="2177143" y="1371598"/>
            <a:ext cx="6821715" cy="4901981"/>
          </a:xfrm>
          <a:prstGeom prst="rect">
            <a:avLst/>
          </a:prstGeom>
        </p:spPr>
        <p:txBody>
          <a:bodyPr/>
          <a:lstStyle/>
          <a:p>
            <a:pPr lvl="0">
              <a:defRPr sz="1800" spc="0"/>
            </a:pPr>
            <a:r>
              <a:rPr sz="2200" spc="-100" dirty="0"/>
              <a:t>What percentage of Americans lives in rental housing?</a:t>
            </a:r>
          </a:p>
          <a:p>
            <a:pPr marL="0" lvl="1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Over 1/3 </a:t>
            </a:r>
            <a:endParaRPr sz="2000" spc="-100" dirty="0"/>
          </a:p>
          <a:p>
            <a:pPr lvl="0">
              <a:buAutoNum type="arabicPeriod" startAt="2"/>
              <a:defRPr sz="1800" spc="0"/>
            </a:pPr>
            <a:r>
              <a:rPr sz="2200" spc="-100" dirty="0"/>
              <a:t>When renters decide where to rent, what </a:t>
            </a:r>
            <a:r>
              <a:rPr sz="2200" spc="-100" dirty="0">
                <a:ea typeface="Helvetica LT Std Black"/>
                <a:sym typeface="Helvetica LT Std Black"/>
              </a:rPr>
              <a:t>three</a:t>
            </a:r>
            <a:r>
              <a:rPr sz="2200" spc="-100" dirty="0"/>
              <a:t> primary factors of </a:t>
            </a:r>
            <a:r>
              <a:rPr sz="2200" spc="-100" dirty="0">
                <a:ea typeface="Helvetica LT Std Black"/>
                <a:sym typeface="Helvetica LT Std Black"/>
              </a:rPr>
              <a:t>location</a:t>
            </a:r>
            <a:r>
              <a:rPr sz="2200" spc="-100" dirty="0"/>
              <a:t> do they consider?</a:t>
            </a:r>
          </a:p>
          <a:p>
            <a:pPr marL="674608" lvl="1" indent="-212646"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Proximity to work, schools, stores, etc. </a:t>
            </a:r>
            <a:endParaRPr sz="2000" spc="-100" dirty="0"/>
          </a:p>
          <a:p>
            <a:pPr marL="674608" lvl="1" indent="-212646"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 err="1">
                <a:solidFill>
                  <a:srgbClr val="C00000"/>
                </a:solidFill>
                <a:ea typeface="Helvetica LT Std Black"/>
                <a:sym typeface="Helvetica LT Std Black"/>
              </a:rPr>
              <a:t>Walkability</a:t>
            </a: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 </a:t>
            </a:r>
            <a:endParaRPr lang="en-US" sz="1900" spc="-100" dirty="0">
              <a:solidFill>
                <a:srgbClr val="C00000"/>
              </a:solidFill>
              <a:ea typeface="Helvetica LT Std Black"/>
              <a:sym typeface="Helvetica LT Std Black"/>
            </a:endParaRPr>
          </a:p>
          <a:p>
            <a:pPr marL="674608" lvl="1" indent="-212646"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Proximity to public transportation</a:t>
            </a:r>
            <a:endParaRPr sz="2000" spc="-100" dirty="0"/>
          </a:p>
          <a:p>
            <a:pPr lvl="0">
              <a:buAutoNum type="arabicPeriod" startAt="3"/>
              <a:defRPr sz="1800" spc="0"/>
            </a:pPr>
            <a:r>
              <a:rPr sz="2200" spc="-100" dirty="0"/>
              <a:t>When renters decide to rent, what </a:t>
            </a:r>
            <a:r>
              <a:rPr sz="2200" spc="-100" dirty="0">
                <a:ea typeface="Helvetica LT Std Black"/>
                <a:sym typeface="Helvetica LT Std Black"/>
              </a:rPr>
              <a:t>2</a:t>
            </a:r>
            <a:r>
              <a:rPr sz="2200" spc="-100" dirty="0"/>
              <a:t> primary factors of </a:t>
            </a:r>
            <a:r>
              <a:rPr sz="2200" spc="-100" dirty="0">
                <a:ea typeface="Helvetica LT Std Black"/>
                <a:sym typeface="Helvetica LT Std Black"/>
              </a:rPr>
              <a:t>life circumstance </a:t>
            </a:r>
            <a:r>
              <a:rPr sz="2200" spc="-100" dirty="0"/>
              <a:t>do they consider?</a:t>
            </a:r>
          </a:p>
          <a:p>
            <a:pPr marL="674608" lvl="1" indent="-212646"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Flexibility and ability to move easily</a:t>
            </a:r>
            <a:endParaRPr lang="en-US" sz="1900" spc="-100" dirty="0">
              <a:solidFill>
                <a:srgbClr val="C00000"/>
              </a:solidFill>
              <a:ea typeface="Helvetica LT Std Black"/>
              <a:sym typeface="Helvetica LT Std Black"/>
            </a:endParaRPr>
          </a:p>
          <a:p>
            <a:pPr marL="674608" lvl="1" indent="-212646"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Reluctance to maintain a house </a:t>
            </a:r>
            <a:r>
              <a:rPr sz="1900" b="1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.</a:t>
            </a:r>
            <a:r>
              <a:rPr lang="en-US" sz="1900" b="1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 </a:t>
            </a:r>
            <a:r>
              <a:rPr lang="en-US" sz="2400" spc="-150" dirty="0">
                <a:solidFill>
                  <a:srgbClr val="EC0044"/>
                </a:solidFill>
              </a:rPr>
              <a:t>.</a:t>
            </a:r>
            <a:endParaRPr sz="1900" b="1" spc="-100" dirty="0">
              <a:solidFill>
                <a:srgbClr val="C00000"/>
              </a:solidFill>
              <a:ea typeface="Helvetica LT Std Black"/>
              <a:sym typeface="Helvetica LT Std Black"/>
            </a:endParaRPr>
          </a:p>
        </p:txBody>
      </p:sp>
    </p:spTree>
    <p:extLst>
      <p:ext uri="{BB962C8B-B14F-4D97-AF65-F5344CB8AC3E}">
        <p14:creationId xmlns:p14="http://schemas.microsoft.com/office/powerpoint/2010/main" val="2398092994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" name="Shape 1214"/>
          <p:cNvSpPr>
            <a:spLocks noGrp="1"/>
          </p:cNvSpPr>
          <p:nvPr>
            <p:ph type="title"/>
          </p:nvPr>
        </p:nvSpPr>
        <p:spPr>
          <a:xfrm>
            <a:off x="2568271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04007">
              <a:defRPr sz="2464" spc="-154"/>
            </a:lvl1pPr>
          </a:lstStyle>
          <a:p>
            <a:pPr lvl="0">
              <a:defRPr sz="1800" spc="0"/>
            </a:pPr>
            <a:r>
              <a:rPr sz="2464" spc="-154" dirty="0"/>
              <a:t>Knowledge Check</a:t>
            </a:r>
            <a:r>
              <a:rPr lang="en-US" sz="2400" spc="-166" dirty="0"/>
              <a:t> : Property Maintenance</a:t>
            </a:r>
            <a:endParaRPr sz="2464" spc="-154" dirty="0"/>
          </a:p>
        </p:txBody>
      </p:sp>
      <p:sp>
        <p:nvSpPr>
          <p:cNvPr id="1215" name="Shape 1215"/>
          <p:cNvSpPr>
            <a:spLocks noGrp="1"/>
          </p:cNvSpPr>
          <p:nvPr>
            <p:ph type="body" idx="1"/>
          </p:nvPr>
        </p:nvSpPr>
        <p:spPr>
          <a:xfrm>
            <a:off x="2237931" y="1371599"/>
            <a:ext cx="6510144" cy="5255445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11. What are the 4 steps of the service request process?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Office staff takes a service request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Maintenance staff completes service request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CAM reviews &amp; summarizes service requests</a:t>
            </a:r>
          </a:p>
          <a:p>
            <a:pPr marL="608661" lvl="0" indent="-146699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CAM reviews weekly service request summary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12. Why does a CAM oversee service requests?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Assess each staff member’s skills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Match the work with the correct skill set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Complete performance appraisals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Plan preventative maintenance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Identify trends</a:t>
            </a:r>
          </a:p>
          <a:p>
            <a:pPr marL="608661" lvl="0" indent="-146699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Plan budgets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13. What are the two ways you can review weekly service request summaries? </a:t>
            </a:r>
          </a:p>
          <a:p>
            <a:pPr marL="0" lvl="0" indent="461962">
              <a:spcBef>
                <a:spcPts val="4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By technician and by property</a:t>
            </a:r>
          </a:p>
        </p:txBody>
      </p:sp>
    </p:spTree>
    <p:extLst>
      <p:ext uri="{BB962C8B-B14F-4D97-AF65-F5344CB8AC3E}">
        <p14:creationId xmlns:p14="http://schemas.microsoft.com/office/powerpoint/2010/main" val="285936063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3" name="Shape 2093"/>
          <p:cNvSpPr>
            <a:spLocks noGrp="1"/>
          </p:cNvSpPr>
          <p:nvPr>
            <p:ph type="title"/>
          </p:nvPr>
        </p:nvSpPr>
        <p:spPr>
          <a:xfrm>
            <a:off x="2514600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22293">
              <a:defRPr sz="2528" spc="-158"/>
            </a:lvl1pPr>
          </a:lstStyle>
          <a:p>
            <a:pPr lvl="0">
              <a:defRPr sz="1800" spc="0"/>
            </a:pPr>
            <a:r>
              <a:rPr sz="2528" spc="-158" dirty="0"/>
              <a:t>Knowledge Check</a:t>
            </a:r>
            <a:r>
              <a:rPr lang="en-US" sz="2800" spc="-200" dirty="0"/>
              <a:t> – Investment Management</a:t>
            </a:r>
            <a:endParaRPr sz="2528" spc="-158" dirty="0"/>
          </a:p>
        </p:txBody>
      </p:sp>
      <p:sp>
        <p:nvSpPr>
          <p:cNvPr id="2094" name="Shape 2094"/>
          <p:cNvSpPr>
            <a:spLocks noGrp="1"/>
          </p:cNvSpPr>
          <p:nvPr>
            <p:ph type="body" idx="1"/>
          </p:nvPr>
        </p:nvSpPr>
        <p:spPr>
          <a:xfrm>
            <a:off x="2237930" y="1232117"/>
            <a:ext cx="6525070" cy="5153188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22. </a:t>
            </a:r>
            <a:r>
              <a:rPr lang="en-US" sz="2200" spc="-100" dirty="0"/>
              <a:t>  </a:t>
            </a:r>
            <a:r>
              <a:rPr sz="2200" spc="-100" dirty="0"/>
              <a:t>What is the benefit to the investor resulting from an </a:t>
            </a:r>
            <a:r>
              <a:rPr lang="en-US" sz="2200" spc="-100" dirty="0"/>
              <a:t> </a:t>
            </a:r>
            <a:r>
              <a:rPr sz="2200" spc="-100" dirty="0"/>
              <a:t>investment?</a:t>
            </a:r>
          </a:p>
          <a:p>
            <a:pPr marL="0" lvl="0" indent="0">
              <a:buSzTx/>
              <a:buNone/>
              <a:defRPr sz="1800" spc="0"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sz="2200" spc="-100" dirty="0">
                <a:solidFill>
                  <a:srgbClr val="FF0000"/>
                </a:solidFill>
              </a:rPr>
              <a:t>Return; the financial benefit</a:t>
            </a:r>
          </a:p>
          <a:p>
            <a:pPr marL="0" lvl="0" indent="0">
              <a:buSzTx/>
              <a:buNone/>
              <a:defRPr sz="1800" spc="0"/>
            </a:pPr>
            <a:endParaRPr sz="2200" spc="-100" dirty="0">
              <a:solidFill>
                <a:srgbClr val="FF0000"/>
              </a:solidFill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23. </a:t>
            </a:r>
            <a:r>
              <a:rPr lang="en-US" sz="2200" spc="-100" dirty="0"/>
              <a:t>  </a:t>
            </a:r>
            <a:r>
              <a:rPr sz="2200" spc="-100" dirty="0"/>
              <a:t>What is the purpose of measuring performance?</a:t>
            </a:r>
            <a:endParaRPr lang="en-US" sz="2200" spc="-100" dirty="0"/>
          </a:p>
          <a:p>
            <a:pPr marL="0" lvl="0" indent="0">
              <a:buSzTx/>
              <a:buNone/>
              <a:defRPr sz="1800" spc="0"/>
            </a:pPr>
            <a:r>
              <a:rPr lang="en-US" sz="2200" spc="-100" dirty="0">
                <a:solidFill>
                  <a:srgbClr val="FF0000"/>
                </a:solidFill>
              </a:rPr>
              <a:t>	</a:t>
            </a:r>
            <a:r>
              <a:rPr sz="2200" spc="-100" dirty="0">
                <a:solidFill>
                  <a:srgbClr val="FF0000"/>
                </a:solidFill>
              </a:rPr>
              <a:t>Shows if goals are met and drives investment</a:t>
            </a:r>
            <a:r>
              <a:rPr lang="en-US" sz="2200" spc="-100" dirty="0">
                <a:solidFill>
                  <a:srgbClr val="FF0000"/>
                </a:solidFill>
              </a:rPr>
              <a:t> </a:t>
            </a:r>
            <a:r>
              <a:rPr sz="2200" spc="-100" dirty="0">
                <a:solidFill>
                  <a:srgbClr val="FF0000"/>
                </a:solidFill>
              </a:rPr>
              <a:t>decisions</a:t>
            </a:r>
          </a:p>
          <a:p>
            <a:pPr marL="0" lvl="0" indent="0">
              <a:buSzTx/>
              <a:buNone/>
              <a:defRPr sz="1800" spc="0"/>
            </a:pPr>
            <a:endParaRPr sz="2200" spc="-100" dirty="0">
              <a:solidFill>
                <a:srgbClr val="FF0000"/>
              </a:solidFill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24. </a:t>
            </a:r>
            <a:r>
              <a:rPr lang="en-US" sz="2200" spc="-100" dirty="0"/>
              <a:t>  </a:t>
            </a:r>
            <a:r>
              <a:rPr sz="2200" spc="-100" dirty="0"/>
              <a:t>If a down payment is $200,000 and the cash flow generated is $20,000, what is the Cash-on-Cash</a:t>
            </a:r>
            <a:r>
              <a:rPr lang="en-US" sz="2200" spc="-100" dirty="0"/>
              <a:t> </a:t>
            </a:r>
            <a:r>
              <a:rPr sz="2200" spc="-100" dirty="0"/>
              <a:t>Return?</a:t>
            </a:r>
          </a:p>
          <a:p>
            <a:pPr marL="0" lvl="0" indent="0">
              <a:buSzTx/>
              <a:buNone/>
              <a:defRPr sz="1800" spc="0"/>
            </a:pPr>
            <a:r>
              <a:rPr lang="en-US" dirty="0"/>
              <a:t>	</a:t>
            </a:r>
            <a:r>
              <a:rPr sz="2200" spc="-100" dirty="0">
                <a:solidFill>
                  <a:srgbClr val="FF0000"/>
                </a:solidFill>
              </a:rPr>
              <a:t>10%</a:t>
            </a:r>
          </a:p>
        </p:txBody>
      </p:sp>
    </p:spTree>
    <p:extLst>
      <p:ext uri="{BB962C8B-B14F-4D97-AF65-F5344CB8AC3E}">
        <p14:creationId xmlns:p14="http://schemas.microsoft.com/office/powerpoint/2010/main" val="2718205955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uiExpand="1" build="p" animBg="1" advAuto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6" name="Shape 2096"/>
          <p:cNvSpPr>
            <a:spLocks noGrp="1"/>
          </p:cNvSpPr>
          <p:nvPr>
            <p:ph type="title"/>
          </p:nvPr>
        </p:nvSpPr>
        <p:spPr>
          <a:xfrm>
            <a:off x="2514600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13150">
              <a:defRPr sz="2496" spc="-156"/>
            </a:lvl1pPr>
          </a:lstStyle>
          <a:p>
            <a:pPr lvl="0">
              <a:defRPr sz="1800" spc="0"/>
            </a:pPr>
            <a:r>
              <a:rPr sz="2496" spc="-156" dirty="0"/>
              <a:t>Knowledge Check</a:t>
            </a:r>
            <a:r>
              <a:rPr lang="en-US" sz="2800" spc="-200" dirty="0"/>
              <a:t> – Investment Management</a:t>
            </a:r>
            <a:endParaRPr sz="2496" spc="-156" dirty="0"/>
          </a:p>
        </p:txBody>
      </p:sp>
      <p:sp>
        <p:nvSpPr>
          <p:cNvPr id="2097" name="Shape 2097"/>
          <p:cNvSpPr>
            <a:spLocks noGrp="1"/>
          </p:cNvSpPr>
          <p:nvPr>
            <p:ph type="body" idx="1"/>
          </p:nvPr>
        </p:nvSpPr>
        <p:spPr>
          <a:xfrm>
            <a:off x="2237930" y="1232117"/>
            <a:ext cx="6397187" cy="51531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25. </a:t>
            </a:r>
            <a:r>
              <a:rPr lang="en-US" sz="2200" spc="-100" dirty="0"/>
              <a:t>  </a:t>
            </a:r>
            <a:r>
              <a:rPr sz="2200" spc="-100" dirty="0"/>
              <a:t>Does a lower cap rate indicate lower or higher </a:t>
            </a:r>
            <a:r>
              <a:rPr lang="en-US" sz="2200" spc="-100" dirty="0"/>
              <a:t> </a:t>
            </a:r>
            <a:r>
              <a:rPr sz="2200" spc="-100" dirty="0"/>
              <a:t>value?</a:t>
            </a:r>
          </a:p>
          <a:p>
            <a:pPr marL="0" lvl="0" indent="0">
              <a:buSzTx/>
              <a:buNone/>
              <a:defRPr sz="1800" spc="0"/>
            </a:pPr>
            <a:r>
              <a:rPr lang="en-US" dirty="0"/>
              <a:t>	</a:t>
            </a:r>
            <a:r>
              <a:rPr sz="2200" spc="-100" dirty="0">
                <a:solidFill>
                  <a:srgbClr val="FF0000"/>
                </a:solidFill>
              </a:rPr>
              <a:t>Higher value</a:t>
            </a:r>
            <a:endParaRPr sz="2200" b="1" spc="-100" dirty="0">
              <a:solidFill>
                <a:srgbClr val="B82D31"/>
              </a:solidFill>
            </a:endParaRPr>
          </a:p>
          <a:p>
            <a:pPr marL="0" lvl="0" indent="0">
              <a:buSzTx/>
              <a:buNone/>
              <a:defRPr sz="1800" spc="0"/>
            </a:pPr>
            <a:endParaRPr sz="2200" b="1" spc="-100" dirty="0">
              <a:solidFill>
                <a:srgbClr val="B82D31"/>
              </a:solidFill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26. </a:t>
            </a:r>
            <a:r>
              <a:rPr lang="en-US" sz="2200" spc="-100" dirty="0"/>
              <a:t>  </a:t>
            </a:r>
            <a:r>
              <a:rPr sz="2200" spc="-100" dirty="0"/>
              <a:t>What type of property valuation approach would you use if there are several similar properties in the area that have recently sold?</a:t>
            </a:r>
          </a:p>
          <a:p>
            <a:pPr marL="0" lvl="0" indent="0">
              <a:buSzTx/>
              <a:buNone/>
              <a:defRPr sz="1800" spc="0"/>
            </a:pPr>
            <a:r>
              <a:rPr lang="en-US" dirty="0">
                <a:solidFill>
                  <a:srgbClr val="B82D31"/>
                </a:solidFill>
              </a:rPr>
              <a:t>	</a:t>
            </a:r>
            <a:r>
              <a:rPr sz="2200" spc="-100" dirty="0">
                <a:solidFill>
                  <a:srgbClr val="FF0000"/>
                </a:solidFill>
              </a:rPr>
              <a:t>Sales Comparison Approach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 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27.</a:t>
            </a:r>
            <a:r>
              <a:rPr lang="en-US" sz="2200" spc="-100" dirty="0"/>
              <a:t> </a:t>
            </a:r>
            <a:r>
              <a:rPr sz="2200" spc="-100" dirty="0"/>
              <a:t> If you increase the NOI by </a:t>
            </a:r>
            <a:r>
              <a:rPr sz="2200" spc="-100" dirty="0">
                <a:ea typeface="Helvetica LT Std Black"/>
                <a:sym typeface="Helvetica LT Std Black"/>
              </a:rPr>
              <a:t>$24,000 </a:t>
            </a:r>
            <a:r>
              <a:rPr sz="2200" spc="-100" dirty="0"/>
              <a:t>and the cap rate is </a:t>
            </a:r>
            <a:r>
              <a:rPr sz="2200" spc="-100" dirty="0">
                <a:ea typeface="Helvetica LT Std Black"/>
                <a:sym typeface="Helvetica LT Std Black"/>
              </a:rPr>
              <a:t>6%</a:t>
            </a:r>
            <a:r>
              <a:rPr sz="2200" spc="-100" dirty="0"/>
              <a:t>, how much value are you adding to the property?</a:t>
            </a:r>
          </a:p>
          <a:p>
            <a:pPr marL="0" lvl="0" indent="0">
              <a:buSzTx/>
              <a:buNone/>
              <a:defRPr sz="1800" spc="0"/>
            </a:pPr>
            <a:r>
              <a:rPr lang="en-US" dirty="0">
                <a:solidFill>
                  <a:srgbClr val="B82D31"/>
                </a:solidFill>
              </a:rPr>
              <a:t>	</a:t>
            </a:r>
            <a:r>
              <a:rPr sz="2200" spc="-100" dirty="0">
                <a:solidFill>
                  <a:srgbClr val="FF0000"/>
                </a:solidFill>
              </a:rPr>
              <a:t>$400,000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866829611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7" grpId="0" uiExpand="1" build="p" advAuto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" name="Shape 2101"/>
          <p:cNvSpPr>
            <a:spLocks noGrp="1"/>
          </p:cNvSpPr>
          <p:nvPr>
            <p:ph type="title"/>
          </p:nvPr>
        </p:nvSpPr>
        <p:spPr>
          <a:xfrm>
            <a:off x="2514600" y="274637"/>
            <a:ext cx="6068124" cy="6397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685722">
              <a:defRPr sz="2400"/>
            </a:lvl1pPr>
          </a:lstStyle>
          <a:p>
            <a:pPr lvl="0">
              <a:defRPr sz="1800" spc="0"/>
            </a:pPr>
            <a:r>
              <a:rPr sz="2800" spc="-150" dirty="0"/>
              <a:t>Knowledge Chec</a:t>
            </a:r>
            <a:r>
              <a:rPr lang="en-US" sz="2800" spc="-150" dirty="0"/>
              <a:t>k—</a:t>
            </a:r>
            <a:r>
              <a:rPr lang="en-US" sz="2800" spc="-200" dirty="0"/>
              <a:t>Investment Management</a:t>
            </a:r>
            <a:endParaRPr sz="2800" spc="-150" dirty="0"/>
          </a:p>
        </p:txBody>
      </p:sp>
      <p:sp>
        <p:nvSpPr>
          <p:cNvPr id="2102" name="Shape 2102"/>
          <p:cNvSpPr>
            <a:spLocks noGrp="1"/>
          </p:cNvSpPr>
          <p:nvPr>
            <p:ph type="body" idx="1"/>
          </p:nvPr>
        </p:nvSpPr>
        <p:spPr>
          <a:xfrm>
            <a:off x="2237930" y="1371598"/>
            <a:ext cx="6563171" cy="4901981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28. What attributes affect the value of a property?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Supply and Demand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Highest and Best Use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External Influences</a:t>
            </a:r>
          </a:p>
          <a:p>
            <a:pPr lvl="0">
              <a:buAutoNum type="arabicPeriod" startAt="3"/>
              <a:defRPr sz="1800" spc="0"/>
            </a:pPr>
            <a:endParaRPr sz="2200" spc="-100" dirty="0">
              <a:solidFill>
                <a:srgbClr val="FF0000"/>
              </a:solidFill>
            </a:endParaRPr>
          </a:p>
          <a:p>
            <a:pPr lvl="0">
              <a:buAutoNum type="arabicPeriod" startAt="3"/>
              <a:defRPr sz="1800" spc="0"/>
            </a:pPr>
            <a:endParaRPr sz="2200" spc="-100" dirty="0">
              <a:solidFill>
                <a:srgbClr val="FF0000"/>
              </a:solidFill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29. What determines Cap Rates?</a:t>
            </a:r>
          </a:p>
          <a:p>
            <a:pPr marL="0" lvl="0" indent="0">
              <a:buSzTx/>
              <a:buNone/>
              <a:defRPr sz="1800" spc="0"/>
            </a:pPr>
            <a:r>
              <a:rPr lang="en-US" sz="2200" spc="-100" dirty="0">
                <a:solidFill>
                  <a:srgbClr val="FF0000"/>
                </a:solidFill>
              </a:rPr>
              <a:t>	</a:t>
            </a:r>
            <a:r>
              <a:rPr sz="2200" spc="-100" dirty="0">
                <a:solidFill>
                  <a:srgbClr val="FF0000"/>
                </a:solidFill>
              </a:rPr>
              <a:t>The market and quality of the property; can be as low as 5% and as high as 12%  .</a:t>
            </a:r>
          </a:p>
        </p:txBody>
      </p:sp>
    </p:spTree>
    <p:extLst>
      <p:ext uri="{BB962C8B-B14F-4D97-AF65-F5344CB8AC3E}">
        <p14:creationId xmlns:p14="http://schemas.microsoft.com/office/powerpoint/2010/main" val="4171729633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2" grpId="0" uiExpand="1" build="p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Shape 1217"/>
          <p:cNvSpPr>
            <a:spLocks noGrp="1"/>
          </p:cNvSpPr>
          <p:nvPr>
            <p:ph type="title"/>
          </p:nvPr>
        </p:nvSpPr>
        <p:spPr>
          <a:xfrm>
            <a:off x="2514600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77724">
              <a:defRPr sz="3072" spc="-192"/>
            </a:lvl1pPr>
          </a:lstStyle>
          <a:p>
            <a:pPr lvl="0">
              <a:defRPr sz="1800" spc="0"/>
            </a:pPr>
            <a:r>
              <a:rPr sz="3072" spc="-192" dirty="0"/>
              <a:t>Knowledge Check</a:t>
            </a:r>
            <a:r>
              <a:rPr lang="en-US" sz="3200" spc="-166" dirty="0"/>
              <a:t> : Property Maintenance</a:t>
            </a:r>
            <a:endParaRPr sz="3072" spc="-192" dirty="0"/>
          </a:p>
        </p:txBody>
      </p:sp>
      <p:sp>
        <p:nvSpPr>
          <p:cNvPr id="1218" name="Shape 1218"/>
          <p:cNvSpPr>
            <a:spLocks noGrp="1"/>
          </p:cNvSpPr>
          <p:nvPr>
            <p:ph type="body" idx="1"/>
          </p:nvPr>
        </p:nvSpPr>
        <p:spPr>
          <a:xfrm>
            <a:off x="2237930" y="1371597"/>
            <a:ext cx="6397187" cy="5180033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14. What are the benefits of maintaining standard inventory?</a:t>
            </a:r>
          </a:p>
          <a:p>
            <a:pPr marL="0" lvl="1" indent="51911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Purchasing materials and managing inventory contributes to the Net Operating Income</a:t>
            </a:r>
            <a:endParaRPr sz="2000" spc="-100" dirty="0"/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15. If your owner plans to upgrade and enhance the property for a long-term hold, what grade of tools and supplies should you purchase and why?</a:t>
            </a:r>
          </a:p>
          <a:p>
            <a:pPr marL="0" lvl="1" indent="51911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Heavy duty because they have a long life span and are most durable</a:t>
            </a:r>
            <a:endParaRPr sz="2000" spc="-100" dirty="0"/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16. Why do you need to plan for temperature-controlled areas to store supplies and inventory? </a:t>
            </a:r>
          </a:p>
          <a:p>
            <a:pPr marL="0" lvl="1" indent="51911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To prevent ruin or spoilage of paint, caulk, and other supplies sensitive to weather</a:t>
            </a:r>
          </a:p>
        </p:txBody>
      </p:sp>
    </p:spTree>
    <p:extLst>
      <p:ext uri="{BB962C8B-B14F-4D97-AF65-F5344CB8AC3E}">
        <p14:creationId xmlns:p14="http://schemas.microsoft.com/office/powerpoint/2010/main" val="3508780782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Shape 1220"/>
          <p:cNvSpPr>
            <a:spLocks noGrp="1"/>
          </p:cNvSpPr>
          <p:nvPr>
            <p:ph type="title"/>
          </p:nvPr>
        </p:nvSpPr>
        <p:spPr>
          <a:xfrm>
            <a:off x="2514600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77724">
              <a:defRPr sz="3072" spc="-192"/>
            </a:lvl1pPr>
          </a:lstStyle>
          <a:p>
            <a:pPr lvl="0">
              <a:defRPr sz="1800" spc="0"/>
            </a:pPr>
            <a:r>
              <a:rPr sz="3072" spc="-192" dirty="0"/>
              <a:t>Knowledge Check</a:t>
            </a:r>
            <a:r>
              <a:rPr lang="en-US" sz="3200" spc="-166" dirty="0"/>
              <a:t> : Property Maintenance</a:t>
            </a:r>
            <a:endParaRPr sz="3072" spc="-192" dirty="0"/>
          </a:p>
        </p:txBody>
      </p:sp>
      <p:sp>
        <p:nvSpPr>
          <p:cNvPr id="1221" name="Shape 1221"/>
          <p:cNvSpPr>
            <a:spLocks noGrp="1"/>
          </p:cNvSpPr>
          <p:nvPr>
            <p:ph type="body" idx="1"/>
          </p:nvPr>
        </p:nvSpPr>
        <p:spPr>
          <a:xfrm>
            <a:off x="2237930" y="1371597"/>
            <a:ext cx="6397187" cy="5029203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17. Why are relationships with suppliers beneficial?</a:t>
            </a:r>
          </a:p>
          <a:p>
            <a:pPr marL="844868" lvl="1" indent="-325755">
              <a:spcBef>
                <a:spcPts val="4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May be helpful in emergency situations and when special products must be found</a:t>
            </a:r>
            <a:endParaRPr sz="2000" spc="-100" dirty="0"/>
          </a:p>
          <a:p>
            <a:pPr marL="844868" lvl="1" indent="-325755">
              <a:spcBef>
                <a:spcPts val="4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Save you time because you trust their products and prices</a:t>
            </a:r>
            <a:endParaRPr sz="2000" spc="-100" dirty="0"/>
          </a:p>
          <a:p>
            <a:pPr marL="844868" lvl="1" indent="-325755">
              <a:spcBef>
                <a:spcPts val="4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Can make suggestions because they know your products and needs </a:t>
            </a:r>
            <a:endParaRPr sz="2000" spc="-100" dirty="0"/>
          </a:p>
          <a:p>
            <a:pPr marL="844868" lvl="1" indent="-325755">
              <a:spcBef>
                <a:spcPts val="4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May deliver purchases </a:t>
            </a:r>
            <a:endParaRPr sz="2000" spc="-100" dirty="0"/>
          </a:p>
          <a:p>
            <a:pPr marL="844868" lvl="1" indent="-325755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May measure and install products</a:t>
            </a:r>
            <a:endParaRPr sz="2000" spc="-100" dirty="0"/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18. What are the benefits of having maintenance management software? </a:t>
            </a:r>
          </a:p>
          <a:p>
            <a:pPr marL="0" lvl="1" indent="519112">
              <a:spcBef>
                <a:spcPts val="4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Lowers maintenance expenses and improves a property’s productivity</a:t>
            </a:r>
          </a:p>
        </p:txBody>
      </p:sp>
    </p:spTree>
    <p:extLst>
      <p:ext uri="{BB962C8B-B14F-4D97-AF65-F5344CB8AC3E}">
        <p14:creationId xmlns:p14="http://schemas.microsoft.com/office/powerpoint/2010/main" val="1850509497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Shape 1223"/>
          <p:cNvSpPr>
            <a:spLocks noGrp="1"/>
          </p:cNvSpPr>
          <p:nvPr>
            <p:ph type="title"/>
          </p:nvPr>
        </p:nvSpPr>
        <p:spPr>
          <a:xfrm>
            <a:off x="2542476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77151">
              <a:defRPr sz="2720" spc="-170"/>
            </a:lvl1pPr>
          </a:lstStyle>
          <a:p>
            <a:pPr lvl="0">
              <a:defRPr sz="1800" spc="0"/>
            </a:pPr>
            <a:r>
              <a:rPr sz="2720" spc="-170" dirty="0"/>
              <a:t>Knowledge Check</a:t>
            </a:r>
            <a:r>
              <a:rPr lang="en-US" sz="2800" spc="-166" dirty="0"/>
              <a:t> : Property Maintenance</a:t>
            </a:r>
            <a:endParaRPr sz="2720" spc="-170" dirty="0"/>
          </a:p>
        </p:txBody>
      </p:sp>
      <p:sp>
        <p:nvSpPr>
          <p:cNvPr id="1224" name="Shape 1224"/>
          <p:cNvSpPr>
            <a:spLocks noGrp="1"/>
          </p:cNvSpPr>
          <p:nvPr>
            <p:ph type="body" idx="1"/>
          </p:nvPr>
        </p:nvSpPr>
        <p:spPr>
          <a:xfrm>
            <a:off x="2237931" y="1214265"/>
            <a:ext cx="6510144" cy="5255445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19. When should you hire a contractor?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Your normal staff cannot do the task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It is more cost effective </a:t>
            </a:r>
          </a:p>
          <a:p>
            <a:pPr marL="608661" lvl="0" indent="-146699">
              <a:spcBef>
                <a:spcPts val="6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You need required documentation </a:t>
            </a:r>
          </a:p>
          <a:p>
            <a:pPr marL="0" lvl="0" indent="0">
              <a:spcBef>
                <a:spcPts val="400"/>
              </a:spcBef>
              <a:buSzTx/>
              <a:buNone/>
              <a:defRPr sz="1800" spc="0"/>
            </a:pPr>
            <a:r>
              <a:rPr sz="2000" spc="-100" dirty="0"/>
              <a:t>20. What are the </a:t>
            </a:r>
            <a:r>
              <a:rPr sz="2000" spc="-100" dirty="0">
                <a:ea typeface="Helvetica LT Std Black"/>
                <a:sym typeface="Helvetica LT Std Black"/>
              </a:rPr>
              <a:t>three</a:t>
            </a:r>
            <a:r>
              <a:rPr sz="2000" spc="-100" dirty="0"/>
              <a:t> steps of the bidding process?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Scope and specifications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Bidding</a:t>
            </a:r>
          </a:p>
          <a:p>
            <a:pPr marL="608661" lvl="0" indent="-146699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Awarding the contract</a:t>
            </a:r>
          </a:p>
          <a:p>
            <a:pPr marL="0" lvl="0" indent="0">
              <a:spcBef>
                <a:spcPts val="400"/>
              </a:spcBef>
              <a:buSzTx/>
              <a:buNone/>
              <a:defRPr sz="1800" spc="0"/>
            </a:pPr>
            <a:r>
              <a:rPr sz="2000" spc="-100" dirty="0"/>
              <a:t>21. Define scope.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Work to be performed under a contract or subcontract to complete a project</a:t>
            </a:r>
          </a:p>
          <a:p>
            <a:pPr marL="608661" lvl="0" indent="-146699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Must contain a detailed job specification</a:t>
            </a:r>
          </a:p>
          <a:p>
            <a:pPr marL="0" lvl="0" indent="0">
              <a:spcBef>
                <a:spcPts val="400"/>
              </a:spcBef>
              <a:buSzTx/>
              <a:buNone/>
              <a:defRPr sz="1800" spc="0"/>
            </a:pPr>
            <a:r>
              <a:rPr sz="2000" spc="-100" dirty="0"/>
              <a:t>22. Define specifications  </a:t>
            </a:r>
          </a:p>
          <a:p>
            <a:pPr marL="0" lvl="0" indent="461962">
              <a:spcBef>
                <a:spcPts val="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Descriptions of specific materials, equipment, and construction methods to be used on a project</a:t>
            </a:r>
          </a:p>
        </p:txBody>
      </p:sp>
    </p:spTree>
    <p:extLst>
      <p:ext uri="{BB962C8B-B14F-4D97-AF65-F5344CB8AC3E}">
        <p14:creationId xmlns:p14="http://schemas.microsoft.com/office/powerpoint/2010/main" val="1371559861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" name="Shape 1226"/>
          <p:cNvSpPr>
            <a:spLocks noGrp="1"/>
          </p:cNvSpPr>
          <p:nvPr>
            <p:ph type="title"/>
          </p:nvPr>
        </p:nvSpPr>
        <p:spPr>
          <a:xfrm>
            <a:off x="2568271" y="304800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pc="-200"/>
            </a:lvl1pPr>
          </a:lstStyle>
          <a:p>
            <a:pPr lvl="0">
              <a:defRPr sz="1800" spc="0"/>
            </a:pPr>
            <a:r>
              <a:rPr sz="3200" spc="-200" dirty="0"/>
              <a:t>Knowledge Check</a:t>
            </a:r>
            <a:r>
              <a:rPr lang="en-US" sz="3200" spc="-166" dirty="0"/>
              <a:t> : Property Maintenance</a:t>
            </a:r>
            <a:endParaRPr sz="3200" spc="-200" dirty="0"/>
          </a:p>
        </p:txBody>
      </p:sp>
      <p:sp>
        <p:nvSpPr>
          <p:cNvPr id="1227" name="Shape 1227"/>
          <p:cNvSpPr>
            <a:spLocks noGrp="1"/>
          </p:cNvSpPr>
          <p:nvPr>
            <p:ph type="body" idx="1"/>
          </p:nvPr>
        </p:nvSpPr>
        <p:spPr>
          <a:xfrm>
            <a:off x="2237931" y="1277329"/>
            <a:ext cx="6510144" cy="5255444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23. How often should you inspect the property?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At least once a month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24. What are the purposes of property inspections?</a:t>
            </a:r>
          </a:p>
          <a:p>
            <a:pPr marL="758103" lvl="0" indent="-296140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Help manage upcoming budgets</a:t>
            </a:r>
          </a:p>
          <a:p>
            <a:pPr marL="758103" lvl="0" indent="-296140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Preserve assets</a:t>
            </a:r>
          </a:p>
          <a:p>
            <a:pPr marL="758103" lvl="0" indent="-296140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Mitigate risk</a:t>
            </a:r>
          </a:p>
          <a:p>
            <a:pPr marL="758103" lvl="0" indent="-296140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Assess enhancements</a:t>
            </a:r>
          </a:p>
          <a:p>
            <a:pPr marL="758103" lvl="0" indent="-296140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Identify what needs your supervisor’s attention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25. Why are units inspected at move-out?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To determine maintenance needed and the scope of the make-ready process </a:t>
            </a:r>
          </a:p>
          <a:p>
            <a:pPr marL="0" lvl="0" indent="0">
              <a:spcBef>
                <a:spcPts val="400"/>
              </a:spcBef>
              <a:buSzTx/>
              <a:buNone/>
              <a:defRPr sz="1800" spc="0"/>
            </a:pPr>
            <a:r>
              <a:rPr sz="2000" spc="-100" dirty="0"/>
              <a:t>26. Occupancy level and leasing results depend on _______?</a:t>
            </a:r>
          </a:p>
          <a:p>
            <a:pPr marL="758103" lvl="0" indent="-296140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The quantity of rent-ready units </a:t>
            </a:r>
          </a:p>
          <a:p>
            <a:pPr marL="758103" lvl="0" indent="-296140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The quality of each of those apartment homes</a:t>
            </a:r>
          </a:p>
        </p:txBody>
      </p:sp>
    </p:spTree>
    <p:extLst>
      <p:ext uri="{BB962C8B-B14F-4D97-AF65-F5344CB8AC3E}">
        <p14:creationId xmlns:p14="http://schemas.microsoft.com/office/powerpoint/2010/main" val="1528576602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Shape 1229"/>
          <p:cNvSpPr>
            <a:spLocks noGrp="1"/>
          </p:cNvSpPr>
          <p:nvPr>
            <p:ph type="title"/>
          </p:nvPr>
        </p:nvSpPr>
        <p:spPr>
          <a:xfrm>
            <a:off x="2568271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32009">
              <a:defRPr sz="2912" spc="-182"/>
            </a:lvl1pPr>
          </a:lstStyle>
          <a:p>
            <a:pPr lvl="0">
              <a:defRPr sz="1800" spc="0"/>
            </a:pPr>
            <a:r>
              <a:rPr sz="2912" spc="-182" dirty="0"/>
              <a:t>Knowledge Check</a:t>
            </a:r>
            <a:r>
              <a:rPr lang="en-US" sz="3200" spc="-166" dirty="0"/>
              <a:t> : Property Maintenance</a:t>
            </a:r>
            <a:endParaRPr sz="2912" spc="-182" dirty="0"/>
          </a:p>
        </p:txBody>
      </p:sp>
      <p:sp>
        <p:nvSpPr>
          <p:cNvPr id="1230" name="Shape 1230"/>
          <p:cNvSpPr>
            <a:spLocks noGrp="1"/>
          </p:cNvSpPr>
          <p:nvPr>
            <p:ph type="body" idx="1"/>
          </p:nvPr>
        </p:nvSpPr>
        <p:spPr>
          <a:xfrm>
            <a:off x="2237931" y="1277329"/>
            <a:ext cx="6510144" cy="5255444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27. What types of maintenance management </a:t>
            </a:r>
            <a:br>
              <a:rPr sz="2200" spc="-100" dirty="0"/>
            </a:br>
            <a:r>
              <a:rPr sz="2200" spc="-100" dirty="0"/>
              <a:t>and prevention did we discuss?</a:t>
            </a:r>
          </a:p>
          <a:p>
            <a:pPr marL="656648" lvl="0" indent="-194685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Exterior</a:t>
            </a:r>
          </a:p>
          <a:p>
            <a:pPr marL="656648" lvl="0" indent="-194685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Interior</a:t>
            </a:r>
          </a:p>
          <a:p>
            <a:pPr marL="656648" lvl="0" indent="-194685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Make-Ready</a:t>
            </a:r>
          </a:p>
          <a:p>
            <a:pPr marL="656648" lvl="0" indent="-194685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Capital Expenditure Projects   </a:t>
            </a:r>
          </a:p>
          <a:p>
            <a:pPr marL="656648" lvl="0" indent="-194685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Moisture Management </a:t>
            </a:r>
          </a:p>
          <a:p>
            <a:pPr marL="662132" lvl="0" indent="-200169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Preventative 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28. Define Make-Ready Maintenance. 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Repairing or replacing items to make a unit “market ready” and meet the expectations of prospective residents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29. Define Preventative Maintenance 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A proactive approach to protect and maintain the value of property assets </a:t>
            </a:r>
          </a:p>
        </p:txBody>
      </p:sp>
    </p:spTree>
    <p:extLst>
      <p:ext uri="{BB962C8B-B14F-4D97-AF65-F5344CB8AC3E}">
        <p14:creationId xmlns:p14="http://schemas.microsoft.com/office/powerpoint/2010/main" val="4285530173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Shape 1232"/>
          <p:cNvSpPr>
            <a:spLocks noGrp="1"/>
          </p:cNvSpPr>
          <p:nvPr>
            <p:ph type="title"/>
          </p:nvPr>
        </p:nvSpPr>
        <p:spPr>
          <a:xfrm>
            <a:off x="2568271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32009">
              <a:defRPr sz="2912" spc="-182"/>
            </a:lvl1pPr>
          </a:lstStyle>
          <a:p>
            <a:pPr lvl="0">
              <a:defRPr sz="1800" spc="0"/>
            </a:pPr>
            <a:r>
              <a:rPr sz="2912" spc="-182" dirty="0"/>
              <a:t>Knowledge Check</a:t>
            </a:r>
            <a:r>
              <a:rPr lang="en-US" sz="3200" spc="-166" dirty="0"/>
              <a:t> : Property Maintenance</a:t>
            </a:r>
            <a:endParaRPr sz="2912" spc="-182" dirty="0"/>
          </a:p>
        </p:txBody>
      </p:sp>
      <p:sp>
        <p:nvSpPr>
          <p:cNvPr id="1233" name="Shape 1233"/>
          <p:cNvSpPr>
            <a:spLocks noGrp="1"/>
          </p:cNvSpPr>
          <p:nvPr>
            <p:ph type="body" idx="1"/>
          </p:nvPr>
        </p:nvSpPr>
        <p:spPr>
          <a:xfrm>
            <a:off x="2237931" y="1277329"/>
            <a:ext cx="6510144" cy="5255444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30. What should you include in a preventative maintenance file?</a:t>
            </a:r>
          </a:p>
          <a:p>
            <a:pPr marL="656648" lvl="0" indent="-194685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Preventative Maintenance schedule</a:t>
            </a:r>
          </a:p>
          <a:p>
            <a:pPr marL="656648" lvl="0" indent="-194685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Landscaping report </a:t>
            </a:r>
          </a:p>
          <a:p>
            <a:pPr marL="656648" lvl="0" indent="-194685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Monthly preventative Maintenance report</a:t>
            </a:r>
          </a:p>
          <a:p>
            <a:pPr marL="0" lvl="0" indent="0">
              <a:buSzTx/>
              <a:buNone/>
              <a:defRPr sz="1800" spc="0"/>
            </a:pP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31. Define Capital Expenditure </a:t>
            </a:r>
          </a:p>
          <a:p>
            <a:pPr marL="676116" lvl="1" indent="-214153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Large, non-recurring property expenditures that add to the “useful life” of a property</a:t>
            </a:r>
          </a:p>
        </p:txBody>
      </p:sp>
    </p:spTree>
    <p:extLst>
      <p:ext uri="{BB962C8B-B14F-4D97-AF65-F5344CB8AC3E}">
        <p14:creationId xmlns:p14="http://schemas.microsoft.com/office/powerpoint/2010/main" val="1670290100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Shape 1235"/>
          <p:cNvSpPr>
            <a:spLocks noGrp="1"/>
          </p:cNvSpPr>
          <p:nvPr>
            <p:ph type="title"/>
          </p:nvPr>
        </p:nvSpPr>
        <p:spPr>
          <a:xfrm>
            <a:off x="2568271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630864">
              <a:defRPr sz="2208" spc="-138"/>
            </a:lvl1pPr>
          </a:lstStyle>
          <a:p>
            <a:pPr lvl="0">
              <a:defRPr sz="1800" spc="0"/>
            </a:pPr>
            <a:r>
              <a:rPr sz="2800" spc="-138" dirty="0"/>
              <a:t>Knowledge Check</a:t>
            </a:r>
            <a:r>
              <a:rPr lang="en-US" sz="2800" spc="-166" dirty="0"/>
              <a:t> : Property Maintenance</a:t>
            </a:r>
            <a:endParaRPr sz="2400" spc="-138" dirty="0"/>
          </a:p>
        </p:txBody>
      </p:sp>
      <p:sp>
        <p:nvSpPr>
          <p:cNvPr id="1236" name="Shape 1236"/>
          <p:cNvSpPr>
            <a:spLocks noGrp="1"/>
          </p:cNvSpPr>
          <p:nvPr>
            <p:ph type="body" idx="1"/>
          </p:nvPr>
        </p:nvSpPr>
        <p:spPr>
          <a:xfrm>
            <a:off x="2237930" y="1277329"/>
            <a:ext cx="6194871" cy="5255444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32. What Green Property Building Standards were discussed?</a:t>
            </a:r>
          </a:p>
          <a:p>
            <a:pPr marL="611403" lvl="0" indent="-149441">
              <a:spcBef>
                <a:spcPts val="6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Leadership in Energy and Environmental Design (LEED)</a:t>
            </a:r>
          </a:p>
          <a:p>
            <a:pPr marL="611403" lvl="0" indent="-149441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National Green Building Standard (NGBS)</a:t>
            </a:r>
          </a:p>
          <a:p>
            <a:pPr marL="0" lvl="0" indent="0">
              <a:buSzTx/>
              <a:buNone/>
              <a:defRPr sz="1800" spc="0"/>
            </a:pP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33. What is a property’s largest controllable cost? 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Utilities</a:t>
            </a:r>
          </a:p>
        </p:txBody>
      </p:sp>
    </p:spTree>
    <p:extLst>
      <p:ext uri="{BB962C8B-B14F-4D97-AF65-F5344CB8AC3E}">
        <p14:creationId xmlns:p14="http://schemas.microsoft.com/office/powerpoint/2010/main" val="2422169749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Shape 1238"/>
          <p:cNvSpPr>
            <a:spLocks noGrp="1"/>
          </p:cNvSpPr>
          <p:nvPr>
            <p:ph type="body" idx="1"/>
          </p:nvPr>
        </p:nvSpPr>
        <p:spPr>
          <a:xfrm>
            <a:off x="2237930" y="1277329"/>
            <a:ext cx="6626671" cy="5255444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34. What is the most effective method for improving Indoor Environmental Quality (IEQ)?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Controlling the sources is of pollutants in building materials and chemicals</a:t>
            </a:r>
          </a:p>
          <a:p>
            <a:pPr marL="0" lvl="0" indent="0">
              <a:buSzTx/>
              <a:buNone/>
              <a:defRPr sz="1800" spc="0"/>
            </a:pP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35. What are the </a:t>
            </a:r>
            <a:r>
              <a:rPr sz="2200" spc="-100" dirty="0">
                <a:ea typeface="Helvetica LT Std Black"/>
                <a:sym typeface="Helvetica LT Std Black"/>
              </a:rPr>
              <a:t>three</a:t>
            </a:r>
            <a:r>
              <a:rPr sz="2200" spc="-100" dirty="0"/>
              <a:t> main areas of water conservation? </a:t>
            </a:r>
          </a:p>
          <a:p>
            <a:pPr marL="611403" lvl="0" indent="-149441">
              <a:spcBef>
                <a:spcPts val="6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Managing drinkable water </a:t>
            </a:r>
          </a:p>
          <a:p>
            <a:pPr marL="611403" lvl="0" indent="-149441">
              <a:spcBef>
                <a:spcPts val="6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Water-efficient fixtures, appliances, equipment</a:t>
            </a:r>
          </a:p>
          <a:p>
            <a:pPr marL="611403" lvl="0" indent="-149441">
              <a:spcBef>
                <a:spcPts val="6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Water efficient landscaping</a:t>
            </a:r>
          </a:p>
        </p:txBody>
      </p:sp>
      <p:sp>
        <p:nvSpPr>
          <p:cNvPr id="1239" name="Shape 1239"/>
          <p:cNvSpPr>
            <a:spLocks noGrp="1"/>
          </p:cNvSpPr>
          <p:nvPr>
            <p:ph type="title"/>
          </p:nvPr>
        </p:nvSpPr>
        <p:spPr>
          <a:xfrm>
            <a:off x="2568271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630864">
              <a:defRPr sz="2208" spc="-138"/>
            </a:lvl1pPr>
          </a:lstStyle>
          <a:p>
            <a:pPr lvl="0">
              <a:defRPr sz="1800" spc="0"/>
            </a:pPr>
            <a:r>
              <a:rPr sz="2800" spc="-138" dirty="0"/>
              <a:t>Knowledge Check</a:t>
            </a:r>
            <a:r>
              <a:rPr lang="en-US" sz="2800" spc="-166" dirty="0"/>
              <a:t>: Property Maintenance</a:t>
            </a:r>
            <a:endParaRPr sz="2400" spc="-138" dirty="0"/>
          </a:p>
        </p:txBody>
      </p:sp>
    </p:spTree>
    <p:extLst>
      <p:ext uri="{BB962C8B-B14F-4D97-AF65-F5344CB8AC3E}">
        <p14:creationId xmlns:p14="http://schemas.microsoft.com/office/powerpoint/2010/main" val="3355849005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Shape 1202"/>
          <p:cNvSpPr>
            <a:spLocks noGrp="1"/>
          </p:cNvSpPr>
          <p:nvPr>
            <p:ph type="title"/>
          </p:nvPr>
        </p:nvSpPr>
        <p:spPr>
          <a:xfrm>
            <a:off x="2514600" y="274636"/>
            <a:ext cx="6096000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58865">
              <a:defRPr sz="2656" spc="-166"/>
            </a:lvl1pPr>
          </a:lstStyle>
          <a:p>
            <a:pPr lvl="0">
              <a:defRPr sz="1800" spc="0"/>
            </a:pPr>
            <a:r>
              <a:rPr sz="2656" spc="-166" dirty="0"/>
              <a:t>Knowledge Check: </a:t>
            </a:r>
            <a:r>
              <a:rPr lang="en-US" sz="2656" spc="-166" dirty="0"/>
              <a:t>Property Maintenance</a:t>
            </a:r>
            <a:endParaRPr sz="2656" spc="-166" dirty="0"/>
          </a:p>
        </p:txBody>
      </p:sp>
      <p:sp>
        <p:nvSpPr>
          <p:cNvPr id="1203" name="Shape 1203"/>
          <p:cNvSpPr>
            <a:spLocks noGrp="1"/>
          </p:cNvSpPr>
          <p:nvPr>
            <p:ph type="body" idx="1"/>
          </p:nvPr>
        </p:nvSpPr>
        <p:spPr>
          <a:xfrm>
            <a:off x="2237931" y="1371598"/>
            <a:ext cx="6510144" cy="4901981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1. What are some benefits of ensuring you have a well- maintained property?</a:t>
            </a:r>
          </a:p>
          <a:p>
            <a:pPr marL="787718" lvl="1" indent="-325755">
              <a:spcBef>
                <a:spcPts val="4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Controls or reduces costs</a:t>
            </a:r>
            <a:endParaRPr sz="2000" spc="-100" dirty="0"/>
          </a:p>
          <a:p>
            <a:pPr marL="787718" lvl="1" indent="-325755">
              <a:spcBef>
                <a:spcPts val="4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Increases maintenance efficiency</a:t>
            </a:r>
            <a:endParaRPr sz="2000" spc="-100" dirty="0"/>
          </a:p>
          <a:p>
            <a:pPr marL="787718" lvl="1" indent="-325755">
              <a:spcBef>
                <a:spcPts val="4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Reduces potential risk and liability </a:t>
            </a:r>
            <a:endParaRPr sz="2000" spc="-100" dirty="0"/>
          </a:p>
          <a:p>
            <a:pPr marL="787718" lvl="1" indent="-325755">
              <a:spcBef>
                <a:spcPts val="4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Attracts and retains skilled maintenance personnel</a:t>
            </a:r>
            <a:endParaRPr sz="2000" spc="-100" dirty="0"/>
          </a:p>
          <a:p>
            <a:pPr marL="787718" lvl="1" indent="-325755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Attracts and retains residents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2. Define maintenance.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Upkeep and repair of property and equipment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3. What is the end result of setting high quality standards? </a:t>
            </a:r>
            <a:r>
              <a:rPr sz="1900" spc="-100" dirty="0">
                <a:solidFill>
                  <a:srgbClr val="FFFFFF"/>
                </a:solidFill>
                <a:ea typeface="Helvetica LT Std Black"/>
                <a:sym typeface="Helvetica LT Std Black"/>
              </a:rPr>
              <a:t>High </a:t>
            </a:r>
          </a:p>
          <a:p>
            <a:pPr marL="0" lvl="0" indent="0">
              <a:spcBef>
                <a:spcPts val="4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FFFFFF"/>
                </a:solidFill>
                <a:ea typeface="Helvetica LT Std Black"/>
                <a:sym typeface="Helvetica LT Std Black"/>
              </a:rPr>
              <a:t>         </a:t>
            </a: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Quality standards add value</a:t>
            </a:r>
          </a:p>
        </p:txBody>
      </p:sp>
    </p:spTree>
    <p:extLst>
      <p:ext uri="{BB962C8B-B14F-4D97-AF65-F5344CB8AC3E}">
        <p14:creationId xmlns:p14="http://schemas.microsoft.com/office/powerpoint/2010/main" val="945386910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Shape 835"/>
          <p:cNvSpPr>
            <a:spLocks noGrp="1"/>
          </p:cNvSpPr>
          <p:nvPr>
            <p:ph type="title"/>
          </p:nvPr>
        </p:nvSpPr>
        <p:spPr>
          <a:xfrm>
            <a:off x="2592985" y="314799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b="1" spc="-200"/>
            </a:lvl1pPr>
          </a:lstStyle>
          <a:p>
            <a:pPr lvl="0">
              <a:defRPr sz="1800" b="0" spc="0"/>
            </a:pPr>
            <a:r>
              <a:rPr sz="3200" b="1" spc="-200" dirty="0"/>
              <a:t>Knowledge Check</a:t>
            </a:r>
            <a:r>
              <a:rPr lang="en-US" sz="3200" dirty="0"/>
              <a:t> – Industry Essentials</a:t>
            </a:r>
            <a:endParaRPr sz="3200" b="1" spc="-200" dirty="0"/>
          </a:p>
        </p:txBody>
      </p:sp>
      <p:sp>
        <p:nvSpPr>
          <p:cNvPr id="836" name="Shape 836"/>
          <p:cNvSpPr>
            <a:spLocks noGrp="1"/>
          </p:cNvSpPr>
          <p:nvPr>
            <p:ph type="body" idx="1"/>
          </p:nvPr>
        </p:nvSpPr>
        <p:spPr>
          <a:xfrm>
            <a:off x="2237930" y="1371598"/>
            <a:ext cx="6093271" cy="490198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AutoNum type="arabicPeriod" startAt="4"/>
              <a:defRPr sz="1800" spc="0"/>
            </a:pPr>
            <a:r>
              <a:rPr sz="2200" spc="-100" dirty="0"/>
              <a:t>As a CAM, what do your knowledge, skills, and decisions directly contribute to?</a:t>
            </a:r>
            <a:br>
              <a:rPr lang="en-US" sz="2200" spc="-100" dirty="0"/>
            </a:b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The financial success and value of a property</a:t>
            </a:r>
            <a:endParaRPr lang="en-US" sz="1900" spc="-100" dirty="0">
              <a:solidFill>
                <a:srgbClr val="C00000"/>
              </a:solidFill>
              <a:ea typeface="Helvetica LT Std Black"/>
              <a:sym typeface="Helvetica LT Std Black"/>
            </a:endParaRPr>
          </a:p>
          <a:p>
            <a:pPr lvl="0">
              <a:buAutoNum type="arabicPeriod" startAt="4"/>
              <a:defRPr sz="1800" spc="0"/>
            </a:pPr>
            <a:endParaRPr sz="1900" spc="-100" dirty="0">
              <a:solidFill>
                <a:srgbClr val="C00000"/>
              </a:solidFill>
              <a:ea typeface="Helvetica LT Std Black"/>
              <a:sym typeface="Helvetica LT Std Black"/>
            </a:endParaRPr>
          </a:p>
          <a:p>
            <a:pPr marL="415636" lvl="0" indent="-415636">
              <a:spcBef>
                <a:spcPts val="400"/>
              </a:spcBef>
              <a:buClr>
                <a:srgbClr val="000000"/>
              </a:buClr>
              <a:buAutoNum type="arabicPeriod" startAt="5"/>
              <a:defRPr sz="1800" spc="0"/>
            </a:pPr>
            <a:r>
              <a:rPr sz="2000" spc="-100" dirty="0"/>
              <a:t>What term describes an investment to increasing in value?</a:t>
            </a:r>
            <a:br>
              <a:rPr lang="en-US" sz="2000" spc="-100" dirty="0"/>
            </a:b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Growth</a:t>
            </a:r>
            <a:br>
              <a:rPr lang="en-US"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</a:br>
            <a:endParaRPr sz="1900" spc="-100" dirty="0">
              <a:solidFill>
                <a:srgbClr val="C00000"/>
              </a:solidFill>
              <a:ea typeface="Helvetica LT Std Black"/>
              <a:sym typeface="Helvetica LT Std Black"/>
            </a:endParaRPr>
          </a:p>
          <a:p>
            <a:pPr marL="415636" lvl="0" indent="-415636">
              <a:spcBef>
                <a:spcPts val="400"/>
              </a:spcBef>
              <a:buAutoNum type="arabicPeriod" startAt="6"/>
              <a:defRPr sz="1800" spc="0"/>
            </a:pPr>
            <a:r>
              <a:rPr sz="2000" spc="-100" dirty="0"/>
              <a:t>What other factors impact investments?</a:t>
            </a:r>
          </a:p>
          <a:p>
            <a:pPr marL="655276" lvl="0" indent="-193314"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Risk: The possibility of losing some of an initial investment </a:t>
            </a:r>
          </a:p>
          <a:p>
            <a:pPr marL="655276" lvl="0" indent="-193314"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Income: The expected financial return from an investment</a:t>
            </a:r>
          </a:p>
          <a:p>
            <a:pPr marL="655276" lvl="0" indent="-193314"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Liquidity: The ease with which an asset can be converted to cash </a:t>
            </a:r>
            <a:r>
              <a:rPr sz="1900" b="1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.</a:t>
            </a:r>
            <a:r>
              <a:rPr lang="en-US" sz="1900" b="1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 </a:t>
            </a:r>
            <a:endParaRPr sz="1900" b="1" spc="-100" dirty="0">
              <a:solidFill>
                <a:srgbClr val="C00000"/>
              </a:solidFill>
              <a:ea typeface="Helvetica LT Std Black"/>
              <a:sym typeface="Helvetica LT Std Black"/>
            </a:endParaRPr>
          </a:p>
        </p:txBody>
      </p:sp>
    </p:spTree>
    <p:extLst>
      <p:ext uri="{BB962C8B-B14F-4D97-AF65-F5344CB8AC3E}">
        <p14:creationId xmlns:p14="http://schemas.microsoft.com/office/powerpoint/2010/main" val="3415134823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Shape 1205"/>
          <p:cNvSpPr>
            <a:spLocks noGrp="1"/>
          </p:cNvSpPr>
          <p:nvPr>
            <p:ph type="body" idx="1"/>
          </p:nvPr>
        </p:nvSpPr>
        <p:spPr>
          <a:xfrm>
            <a:off x="2237931" y="1371598"/>
            <a:ext cx="6510144" cy="4901981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4. How often should you communicate with your maintenance personnel?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Daily 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5. Who is responsible for the curb appeal and upkeep of the property? </a:t>
            </a:r>
          </a:p>
          <a:p>
            <a:pPr marL="0" lvl="0" indent="461962">
              <a:spcBef>
                <a:spcPts val="4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Everyone; however the CAM is ultimately responsible</a:t>
            </a:r>
          </a:p>
        </p:txBody>
      </p:sp>
      <p:sp>
        <p:nvSpPr>
          <p:cNvPr id="1206" name="Shape 1206"/>
          <p:cNvSpPr>
            <a:spLocks noGrp="1"/>
          </p:cNvSpPr>
          <p:nvPr>
            <p:ph type="title"/>
          </p:nvPr>
        </p:nvSpPr>
        <p:spPr>
          <a:xfrm>
            <a:off x="2535140" y="274636"/>
            <a:ext cx="6151660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58865">
              <a:defRPr sz="2656" spc="-166"/>
            </a:lvl1pPr>
          </a:lstStyle>
          <a:p>
            <a:pPr lvl="0">
              <a:defRPr sz="1800" spc="0"/>
            </a:pPr>
            <a:r>
              <a:rPr sz="2656" spc="-166" dirty="0"/>
              <a:t>Knowledge Check</a:t>
            </a:r>
            <a:r>
              <a:rPr lang="en-US" dirty="0"/>
              <a:t> </a:t>
            </a:r>
            <a:r>
              <a:rPr lang="en-US" sz="2400" dirty="0"/>
              <a:t>: Property Maintenance</a:t>
            </a:r>
            <a:endParaRPr sz="2656" spc="-166" dirty="0"/>
          </a:p>
        </p:txBody>
      </p:sp>
    </p:spTree>
    <p:extLst>
      <p:ext uri="{BB962C8B-B14F-4D97-AF65-F5344CB8AC3E}">
        <p14:creationId xmlns:p14="http://schemas.microsoft.com/office/powerpoint/2010/main" val="1224171291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Shape 1208"/>
          <p:cNvSpPr>
            <a:spLocks noGrp="1"/>
          </p:cNvSpPr>
          <p:nvPr>
            <p:ph type="title"/>
          </p:nvPr>
        </p:nvSpPr>
        <p:spPr>
          <a:xfrm>
            <a:off x="2542476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694864">
              <a:defRPr sz="2432" spc="-152"/>
            </a:lvl1pPr>
          </a:lstStyle>
          <a:p>
            <a:pPr lvl="0">
              <a:defRPr sz="1800" spc="0"/>
            </a:pPr>
            <a:r>
              <a:rPr sz="2432" spc="-152" dirty="0"/>
              <a:t>Knowledge Check</a:t>
            </a:r>
            <a:r>
              <a:rPr lang="en-US" sz="2400" spc="-166" dirty="0"/>
              <a:t> : Property Maintenance</a:t>
            </a:r>
            <a:endParaRPr sz="2432" spc="-152" dirty="0"/>
          </a:p>
        </p:txBody>
      </p:sp>
      <p:sp>
        <p:nvSpPr>
          <p:cNvPr id="1209" name="Shape 1209"/>
          <p:cNvSpPr>
            <a:spLocks noGrp="1"/>
          </p:cNvSpPr>
          <p:nvPr>
            <p:ph type="body" idx="1"/>
          </p:nvPr>
        </p:nvSpPr>
        <p:spPr>
          <a:xfrm>
            <a:off x="2237931" y="1371599"/>
            <a:ext cx="6510144" cy="5010347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6. Typically, who hires the maintenance staff?</a:t>
            </a:r>
          </a:p>
          <a:p>
            <a:pPr marL="0" lvl="1" indent="461962">
              <a:spcBef>
                <a:spcPts val="4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The CAM hires the Maintenance Supervisor </a:t>
            </a:r>
            <a:r>
              <a:rPr lang="en-US"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. </a:t>
            </a: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The Maintenance Supervisor  hires the rest of their staff (with participation from the CAM)</a:t>
            </a:r>
            <a:r>
              <a:rPr lang="en-US"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.</a:t>
            </a: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7. Who is ultimately responsible for the performance of service technicians?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The CAM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8. Who should conduct the interview and initiate the hiring process?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The Maintenance Supervisor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9. What can you use during the interview to determine the skills a candidate has? 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A Maintenance Skills Checklist </a:t>
            </a:r>
          </a:p>
        </p:txBody>
      </p:sp>
    </p:spTree>
    <p:extLst>
      <p:ext uri="{BB962C8B-B14F-4D97-AF65-F5344CB8AC3E}">
        <p14:creationId xmlns:p14="http://schemas.microsoft.com/office/powerpoint/2010/main" val="3963594781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Shape 1211"/>
          <p:cNvSpPr>
            <a:spLocks noGrp="1"/>
          </p:cNvSpPr>
          <p:nvPr>
            <p:ph type="title"/>
          </p:nvPr>
        </p:nvSpPr>
        <p:spPr>
          <a:xfrm>
            <a:off x="2542476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640007">
              <a:defRPr sz="2240" spc="-140"/>
            </a:lvl1pPr>
          </a:lstStyle>
          <a:p>
            <a:pPr lvl="0">
              <a:defRPr sz="1800" spc="0"/>
            </a:pPr>
            <a:r>
              <a:rPr sz="2240" spc="-140" dirty="0"/>
              <a:t>Knowledge Check</a:t>
            </a:r>
            <a:r>
              <a:rPr lang="en-US" sz="2400" spc="-166" dirty="0"/>
              <a:t> : Property Maintenance</a:t>
            </a:r>
            <a:endParaRPr sz="2240" spc="-140" dirty="0"/>
          </a:p>
        </p:txBody>
      </p:sp>
      <p:sp>
        <p:nvSpPr>
          <p:cNvPr id="1212" name="Shape 1212"/>
          <p:cNvSpPr>
            <a:spLocks noGrp="1"/>
          </p:cNvSpPr>
          <p:nvPr>
            <p:ph type="body" idx="1"/>
          </p:nvPr>
        </p:nvSpPr>
        <p:spPr>
          <a:xfrm>
            <a:off x="2321466" y="1447800"/>
            <a:ext cx="6510144" cy="5010347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10. What are some benefits for a CAM to have maintenance knowledge? </a:t>
            </a:r>
          </a:p>
          <a:p>
            <a:pPr marL="0" lvl="0" indent="0">
              <a:buSzTx/>
              <a:buNone/>
              <a:defRPr sz="1800" spc="0"/>
            </a:pPr>
            <a:endParaRPr sz="2200" spc="-100" dirty="0"/>
          </a:p>
          <a:p>
            <a:pPr marL="0" lvl="0" indent="0">
              <a:buSzTx/>
              <a:buNone/>
              <a:defRPr sz="1800" spc="0"/>
            </a:pPr>
            <a:r>
              <a:rPr sz="2000" spc="-100" dirty="0">
                <a:solidFill>
                  <a:srgbClr val="EC0044"/>
                </a:solidFill>
              </a:rPr>
              <a:t>It helps you set quality standards, follow up and inspect workmanship, communicate better, control maintenance expenditures, manage daily maintenance work, assign/prioritize service requests, and estimate cost/time for completion. </a:t>
            </a:r>
          </a:p>
        </p:txBody>
      </p:sp>
    </p:spTree>
    <p:extLst>
      <p:ext uri="{BB962C8B-B14F-4D97-AF65-F5344CB8AC3E}">
        <p14:creationId xmlns:p14="http://schemas.microsoft.com/office/powerpoint/2010/main" val="4003536875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" name="Shape 1214"/>
          <p:cNvSpPr>
            <a:spLocks noGrp="1"/>
          </p:cNvSpPr>
          <p:nvPr>
            <p:ph type="title"/>
          </p:nvPr>
        </p:nvSpPr>
        <p:spPr>
          <a:xfrm>
            <a:off x="2568271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04007">
              <a:defRPr sz="2464" spc="-154"/>
            </a:lvl1pPr>
          </a:lstStyle>
          <a:p>
            <a:pPr lvl="0">
              <a:defRPr sz="1800" spc="0"/>
            </a:pPr>
            <a:r>
              <a:rPr sz="2464" spc="-154" dirty="0"/>
              <a:t>Knowledge Check</a:t>
            </a:r>
            <a:r>
              <a:rPr lang="en-US" sz="2400" spc="-166" dirty="0"/>
              <a:t> : Property Maintenance</a:t>
            </a:r>
            <a:endParaRPr sz="2464" spc="-154" dirty="0"/>
          </a:p>
        </p:txBody>
      </p:sp>
      <p:sp>
        <p:nvSpPr>
          <p:cNvPr id="1215" name="Shape 1215"/>
          <p:cNvSpPr>
            <a:spLocks noGrp="1"/>
          </p:cNvSpPr>
          <p:nvPr>
            <p:ph type="body" idx="1"/>
          </p:nvPr>
        </p:nvSpPr>
        <p:spPr>
          <a:xfrm>
            <a:off x="2237931" y="1371599"/>
            <a:ext cx="6510144" cy="5255445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11. What are the 4 steps of the service request process?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Office staff takes a service request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Maintenance staff completes service request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CAM reviews &amp; summarizes service requests</a:t>
            </a:r>
          </a:p>
          <a:p>
            <a:pPr marL="608661" lvl="0" indent="-146699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CAM reviews weekly service request summary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12. Why does a CAM oversee service requests?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Assess each staff member’s skills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Match the work with the correct skill set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Complete performance appraisals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Plan preventative maintenance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Identify trends</a:t>
            </a:r>
          </a:p>
          <a:p>
            <a:pPr marL="608661" lvl="0" indent="-146699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Plan budgets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13. What are the two ways you can review weekly service request summaries? </a:t>
            </a:r>
          </a:p>
          <a:p>
            <a:pPr marL="0" lvl="0" indent="461962">
              <a:spcBef>
                <a:spcPts val="4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By technician and by property</a:t>
            </a:r>
          </a:p>
        </p:txBody>
      </p:sp>
    </p:spTree>
    <p:extLst>
      <p:ext uri="{BB962C8B-B14F-4D97-AF65-F5344CB8AC3E}">
        <p14:creationId xmlns:p14="http://schemas.microsoft.com/office/powerpoint/2010/main" val="3129501344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Shape 1217"/>
          <p:cNvSpPr>
            <a:spLocks noGrp="1"/>
          </p:cNvSpPr>
          <p:nvPr>
            <p:ph type="title"/>
          </p:nvPr>
        </p:nvSpPr>
        <p:spPr>
          <a:xfrm>
            <a:off x="2514600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77724">
              <a:defRPr sz="3072" spc="-192"/>
            </a:lvl1pPr>
          </a:lstStyle>
          <a:p>
            <a:pPr lvl="0">
              <a:defRPr sz="1800" spc="0"/>
            </a:pPr>
            <a:r>
              <a:rPr sz="3072" spc="-192" dirty="0"/>
              <a:t>Knowledge Check</a:t>
            </a:r>
            <a:r>
              <a:rPr lang="en-US" sz="3200" spc="-166" dirty="0"/>
              <a:t> : Property Maintenance</a:t>
            </a:r>
            <a:endParaRPr sz="3072" spc="-192" dirty="0"/>
          </a:p>
        </p:txBody>
      </p:sp>
      <p:sp>
        <p:nvSpPr>
          <p:cNvPr id="1218" name="Shape 1218"/>
          <p:cNvSpPr>
            <a:spLocks noGrp="1"/>
          </p:cNvSpPr>
          <p:nvPr>
            <p:ph type="body" idx="1"/>
          </p:nvPr>
        </p:nvSpPr>
        <p:spPr>
          <a:xfrm>
            <a:off x="2237930" y="1371597"/>
            <a:ext cx="6397187" cy="5180033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14. What are the benefits of maintaining standard inventory?</a:t>
            </a:r>
          </a:p>
          <a:p>
            <a:pPr marL="0" lvl="1" indent="51911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Purchasing materials and managing inventory contributes to the Net Operating Income</a:t>
            </a:r>
            <a:endParaRPr sz="2000" spc="-100" dirty="0"/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15. If your owner plans to upgrade and enhance the property for a long-term hold, what grade of tools and supplies should you purchase and why?</a:t>
            </a:r>
          </a:p>
          <a:p>
            <a:pPr marL="0" lvl="1" indent="51911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Heavy duty because they have a long life span and are most durable</a:t>
            </a:r>
            <a:endParaRPr sz="2000" spc="-100" dirty="0"/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16. Why do you need to plan for temperature-controlled areas to store supplies and inventory? </a:t>
            </a:r>
          </a:p>
          <a:p>
            <a:pPr marL="0" lvl="1" indent="51911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To prevent ruin or spoilage of paint, caulk, and other supplies sensitive to weather</a:t>
            </a:r>
          </a:p>
        </p:txBody>
      </p:sp>
    </p:spTree>
    <p:extLst>
      <p:ext uri="{BB962C8B-B14F-4D97-AF65-F5344CB8AC3E}">
        <p14:creationId xmlns:p14="http://schemas.microsoft.com/office/powerpoint/2010/main" val="2155182034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Shape 1220"/>
          <p:cNvSpPr>
            <a:spLocks noGrp="1"/>
          </p:cNvSpPr>
          <p:nvPr>
            <p:ph type="title"/>
          </p:nvPr>
        </p:nvSpPr>
        <p:spPr>
          <a:xfrm>
            <a:off x="2514600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77724">
              <a:defRPr sz="3072" spc="-192"/>
            </a:lvl1pPr>
          </a:lstStyle>
          <a:p>
            <a:pPr lvl="0">
              <a:defRPr sz="1800" spc="0"/>
            </a:pPr>
            <a:r>
              <a:rPr sz="3072" spc="-192" dirty="0"/>
              <a:t>Knowledge Check</a:t>
            </a:r>
            <a:r>
              <a:rPr lang="en-US" sz="3200" spc="-166" dirty="0"/>
              <a:t> : Property Maintenance</a:t>
            </a:r>
            <a:endParaRPr sz="3072" spc="-192" dirty="0"/>
          </a:p>
        </p:txBody>
      </p:sp>
      <p:sp>
        <p:nvSpPr>
          <p:cNvPr id="1221" name="Shape 1221"/>
          <p:cNvSpPr>
            <a:spLocks noGrp="1"/>
          </p:cNvSpPr>
          <p:nvPr>
            <p:ph type="body" idx="1"/>
          </p:nvPr>
        </p:nvSpPr>
        <p:spPr>
          <a:xfrm>
            <a:off x="2237930" y="1371597"/>
            <a:ext cx="6397187" cy="5029203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17. Why are relationships with suppliers beneficial?</a:t>
            </a:r>
          </a:p>
          <a:p>
            <a:pPr marL="844868" lvl="1" indent="-325755">
              <a:spcBef>
                <a:spcPts val="4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May be helpful in emergency situations and when special products must be found</a:t>
            </a:r>
            <a:endParaRPr sz="2000" spc="-100" dirty="0"/>
          </a:p>
          <a:p>
            <a:pPr marL="844868" lvl="1" indent="-325755">
              <a:spcBef>
                <a:spcPts val="4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Save you time because you trust their products and prices</a:t>
            </a:r>
            <a:endParaRPr sz="2000" spc="-100" dirty="0"/>
          </a:p>
          <a:p>
            <a:pPr marL="844868" lvl="1" indent="-325755">
              <a:spcBef>
                <a:spcPts val="4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Can make suggestions because they know your products and needs </a:t>
            </a:r>
            <a:endParaRPr sz="2000" spc="-100" dirty="0"/>
          </a:p>
          <a:p>
            <a:pPr marL="844868" lvl="1" indent="-325755">
              <a:spcBef>
                <a:spcPts val="4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May deliver purchases </a:t>
            </a:r>
            <a:endParaRPr sz="2000" spc="-100" dirty="0"/>
          </a:p>
          <a:p>
            <a:pPr marL="844868" lvl="1" indent="-325755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May measure and install products</a:t>
            </a:r>
            <a:endParaRPr sz="2000" spc="-100" dirty="0"/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18. What are the benefits of having maintenance management software? </a:t>
            </a:r>
          </a:p>
          <a:p>
            <a:pPr marL="0" lvl="1" indent="519112">
              <a:spcBef>
                <a:spcPts val="4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Lowers maintenance expenses and improves a property’s productivity</a:t>
            </a:r>
          </a:p>
        </p:txBody>
      </p:sp>
    </p:spTree>
    <p:extLst>
      <p:ext uri="{BB962C8B-B14F-4D97-AF65-F5344CB8AC3E}">
        <p14:creationId xmlns:p14="http://schemas.microsoft.com/office/powerpoint/2010/main" val="3924227378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Shape 1223"/>
          <p:cNvSpPr>
            <a:spLocks noGrp="1"/>
          </p:cNvSpPr>
          <p:nvPr>
            <p:ph type="title"/>
          </p:nvPr>
        </p:nvSpPr>
        <p:spPr>
          <a:xfrm>
            <a:off x="2542476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77151">
              <a:defRPr sz="2720" spc="-170"/>
            </a:lvl1pPr>
          </a:lstStyle>
          <a:p>
            <a:pPr lvl="0">
              <a:defRPr sz="1800" spc="0"/>
            </a:pPr>
            <a:r>
              <a:rPr sz="2720" spc="-170" dirty="0"/>
              <a:t>Knowledge Check</a:t>
            </a:r>
            <a:r>
              <a:rPr lang="en-US" sz="2800" spc="-166" dirty="0"/>
              <a:t> : Property Maintenance</a:t>
            </a:r>
            <a:endParaRPr sz="2720" spc="-170" dirty="0"/>
          </a:p>
        </p:txBody>
      </p:sp>
      <p:sp>
        <p:nvSpPr>
          <p:cNvPr id="1224" name="Shape 1224"/>
          <p:cNvSpPr>
            <a:spLocks noGrp="1"/>
          </p:cNvSpPr>
          <p:nvPr>
            <p:ph type="body" idx="1"/>
          </p:nvPr>
        </p:nvSpPr>
        <p:spPr>
          <a:xfrm>
            <a:off x="2237931" y="1214265"/>
            <a:ext cx="6510144" cy="5255445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19. When should you hire a contractor?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Your normal staff cannot do the task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It is more cost effective </a:t>
            </a:r>
          </a:p>
          <a:p>
            <a:pPr marL="608661" lvl="0" indent="-146699">
              <a:spcBef>
                <a:spcPts val="6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You need required documentation </a:t>
            </a:r>
          </a:p>
          <a:p>
            <a:pPr marL="0" lvl="0" indent="0">
              <a:spcBef>
                <a:spcPts val="400"/>
              </a:spcBef>
              <a:buSzTx/>
              <a:buNone/>
              <a:defRPr sz="1800" spc="0"/>
            </a:pPr>
            <a:r>
              <a:rPr sz="2000" spc="-100" dirty="0"/>
              <a:t>20. What are the </a:t>
            </a:r>
            <a:r>
              <a:rPr sz="2000" spc="-100" dirty="0">
                <a:ea typeface="Helvetica LT Std Black"/>
                <a:sym typeface="Helvetica LT Std Black"/>
              </a:rPr>
              <a:t>three</a:t>
            </a:r>
            <a:r>
              <a:rPr sz="2000" spc="-100" dirty="0"/>
              <a:t> steps of the bidding process?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Scope and specifications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Bidding</a:t>
            </a:r>
          </a:p>
          <a:p>
            <a:pPr marL="608661" lvl="0" indent="-146699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Awarding the contract</a:t>
            </a:r>
          </a:p>
          <a:p>
            <a:pPr marL="0" lvl="0" indent="0">
              <a:spcBef>
                <a:spcPts val="400"/>
              </a:spcBef>
              <a:buSzTx/>
              <a:buNone/>
              <a:defRPr sz="1800" spc="0"/>
            </a:pPr>
            <a:r>
              <a:rPr sz="2000" spc="-100" dirty="0"/>
              <a:t>21. Define scope.</a:t>
            </a:r>
          </a:p>
          <a:p>
            <a:pPr marL="608661" lvl="0" indent="-146699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Work to be performed under a contract or subcontract to complete a project</a:t>
            </a:r>
          </a:p>
          <a:p>
            <a:pPr marL="608661" lvl="0" indent="-146699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Must contain a detailed job specification</a:t>
            </a:r>
          </a:p>
          <a:p>
            <a:pPr marL="0" lvl="0" indent="0">
              <a:spcBef>
                <a:spcPts val="400"/>
              </a:spcBef>
              <a:buSzTx/>
              <a:buNone/>
              <a:defRPr sz="1800" spc="0"/>
            </a:pPr>
            <a:r>
              <a:rPr sz="2000" spc="-100" dirty="0"/>
              <a:t>22. Define specifications  </a:t>
            </a:r>
          </a:p>
          <a:p>
            <a:pPr marL="0" lvl="0" indent="461962">
              <a:spcBef>
                <a:spcPts val="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Descriptions of specific materials, equipment, and construction methods to be used on a project</a:t>
            </a:r>
          </a:p>
        </p:txBody>
      </p:sp>
    </p:spTree>
    <p:extLst>
      <p:ext uri="{BB962C8B-B14F-4D97-AF65-F5344CB8AC3E}">
        <p14:creationId xmlns:p14="http://schemas.microsoft.com/office/powerpoint/2010/main" val="106447257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" name="Shape 1226"/>
          <p:cNvSpPr>
            <a:spLocks noGrp="1"/>
          </p:cNvSpPr>
          <p:nvPr>
            <p:ph type="title"/>
          </p:nvPr>
        </p:nvSpPr>
        <p:spPr>
          <a:xfrm>
            <a:off x="2568271" y="304800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pc="-200"/>
            </a:lvl1pPr>
          </a:lstStyle>
          <a:p>
            <a:pPr lvl="0">
              <a:defRPr sz="1800" spc="0"/>
            </a:pPr>
            <a:r>
              <a:rPr sz="3200" spc="-200" dirty="0"/>
              <a:t>Knowledge Check</a:t>
            </a:r>
            <a:r>
              <a:rPr lang="en-US" sz="3200" spc="-166" dirty="0"/>
              <a:t> : Property Maintenance</a:t>
            </a:r>
            <a:endParaRPr sz="3200" spc="-200" dirty="0"/>
          </a:p>
        </p:txBody>
      </p:sp>
      <p:sp>
        <p:nvSpPr>
          <p:cNvPr id="1227" name="Shape 1227"/>
          <p:cNvSpPr>
            <a:spLocks noGrp="1"/>
          </p:cNvSpPr>
          <p:nvPr>
            <p:ph type="body" idx="1"/>
          </p:nvPr>
        </p:nvSpPr>
        <p:spPr>
          <a:xfrm>
            <a:off x="2237931" y="1277329"/>
            <a:ext cx="6510144" cy="5255444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23. How often should you inspect the property?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At least once a month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24. What are the purposes of property inspections?</a:t>
            </a:r>
          </a:p>
          <a:p>
            <a:pPr marL="758103" lvl="0" indent="-296140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Help manage upcoming budgets</a:t>
            </a:r>
          </a:p>
          <a:p>
            <a:pPr marL="758103" lvl="0" indent="-296140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Preserve assets</a:t>
            </a:r>
          </a:p>
          <a:p>
            <a:pPr marL="758103" lvl="0" indent="-296140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Mitigate risk</a:t>
            </a:r>
          </a:p>
          <a:p>
            <a:pPr marL="758103" lvl="0" indent="-296140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Assess enhancements</a:t>
            </a:r>
          </a:p>
          <a:p>
            <a:pPr marL="758103" lvl="0" indent="-296140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Identify what needs your supervisor’s attention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25. Why are units inspected at move-out?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To determine maintenance needed and the scope of the make-ready process </a:t>
            </a:r>
          </a:p>
          <a:p>
            <a:pPr marL="0" lvl="0" indent="0">
              <a:spcBef>
                <a:spcPts val="400"/>
              </a:spcBef>
              <a:buSzTx/>
              <a:buNone/>
              <a:defRPr sz="1800" spc="0"/>
            </a:pPr>
            <a:r>
              <a:rPr sz="2000" spc="-100" dirty="0"/>
              <a:t>26. Occupancy level and leasing results depend on _______?</a:t>
            </a:r>
          </a:p>
          <a:p>
            <a:pPr marL="758103" lvl="0" indent="-296140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The quantity of rent-ready units </a:t>
            </a:r>
          </a:p>
          <a:p>
            <a:pPr marL="758103" lvl="0" indent="-296140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The quality of each of those apartment homes</a:t>
            </a:r>
          </a:p>
        </p:txBody>
      </p:sp>
    </p:spTree>
    <p:extLst>
      <p:ext uri="{BB962C8B-B14F-4D97-AF65-F5344CB8AC3E}">
        <p14:creationId xmlns:p14="http://schemas.microsoft.com/office/powerpoint/2010/main" val="3481438134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Shape 1229"/>
          <p:cNvSpPr>
            <a:spLocks noGrp="1"/>
          </p:cNvSpPr>
          <p:nvPr>
            <p:ph type="title"/>
          </p:nvPr>
        </p:nvSpPr>
        <p:spPr>
          <a:xfrm>
            <a:off x="2568271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32009">
              <a:defRPr sz="2912" spc="-182"/>
            </a:lvl1pPr>
          </a:lstStyle>
          <a:p>
            <a:pPr lvl="0">
              <a:defRPr sz="1800" spc="0"/>
            </a:pPr>
            <a:r>
              <a:rPr sz="2912" spc="-182" dirty="0"/>
              <a:t>Knowledge Check</a:t>
            </a:r>
            <a:r>
              <a:rPr lang="en-US" sz="3200" spc="-166" dirty="0"/>
              <a:t> : Property Maintenance</a:t>
            </a:r>
            <a:endParaRPr sz="2912" spc="-182" dirty="0"/>
          </a:p>
        </p:txBody>
      </p:sp>
      <p:sp>
        <p:nvSpPr>
          <p:cNvPr id="1230" name="Shape 1230"/>
          <p:cNvSpPr>
            <a:spLocks noGrp="1"/>
          </p:cNvSpPr>
          <p:nvPr>
            <p:ph type="body" idx="1"/>
          </p:nvPr>
        </p:nvSpPr>
        <p:spPr>
          <a:xfrm>
            <a:off x="2237931" y="1277329"/>
            <a:ext cx="6510144" cy="5255444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27. What types of maintenance management </a:t>
            </a:r>
            <a:br>
              <a:rPr sz="2200" spc="-100" dirty="0"/>
            </a:br>
            <a:r>
              <a:rPr sz="2200" spc="-100" dirty="0"/>
              <a:t>and prevention did we discuss?</a:t>
            </a:r>
          </a:p>
          <a:p>
            <a:pPr marL="656648" lvl="0" indent="-194685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Exterior</a:t>
            </a:r>
          </a:p>
          <a:p>
            <a:pPr marL="656648" lvl="0" indent="-194685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Interior</a:t>
            </a:r>
          </a:p>
          <a:p>
            <a:pPr marL="656648" lvl="0" indent="-194685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Make-Ready</a:t>
            </a:r>
          </a:p>
          <a:p>
            <a:pPr marL="656648" lvl="0" indent="-194685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Capital Expenditure Projects   </a:t>
            </a:r>
          </a:p>
          <a:p>
            <a:pPr marL="656648" lvl="0" indent="-194685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Moisture Management </a:t>
            </a:r>
          </a:p>
          <a:p>
            <a:pPr marL="662132" lvl="0" indent="-200169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Preventative 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28. Define Make-Ready Maintenance. 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Repairing or replacing items to make a unit “market ready” and meet the expectations of prospective residents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29. Define Preventative Maintenance 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A proactive approach to protect and maintain the value of property assets </a:t>
            </a:r>
          </a:p>
        </p:txBody>
      </p:sp>
    </p:spTree>
    <p:extLst>
      <p:ext uri="{BB962C8B-B14F-4D97-AF65-F5344CB8AC3E}">
        <p14:creationId xmlns:p14="http://schemas.microsoft.com/office/powerpoint/2010/main" val="174093387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Shape 1232"/>
          <p:cNvSpPr>
            <a:spLocks noGrp="1"/>
          </p:cNvSpPr>
          <p:nvPr>
            <p:ph type="title"/>
          </p:nvPr>
        </p:nvSpPr>
        <p:spPr>
          <a:xfrm>
            <a:off x="2568271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32009">
              <a:defRPr sz="2912" spc="-182"/>
            </a:lvl1pPr>
          </a:lstStyle>
          <a:p>
            <a:pPr lvl="0">
              <a:defRPr sz="1800" spc="0"/>
            </a:pPr>
            <a:r>
              <a:rPr sz="2912" spc="-182" dirty="0"/>
              <a:t>Knowledge Check</a:t>
            </a:r>
            <a:r>
              <a:rPr lang="en-US" sz="3200" spc="-166" dirty="0"/>
              <a:t> : Property Maintenance</a:t>
            </a:r>
            <a:endParaRPr sz="2912" spc="-182" dirty="0"/>
          </a:p>
        </p:txBody>
      </p:sp>
      <p:sp>
        <p:nvSpPr>
          <p:cNvPr id="1233" name="Shape 1233"/>
          <p:cNvSpPr>
            <a:spLocks noGrp="1"/>
          </p:cNvSpPr>
          <p:nvPr>
            <p:ph type="body" idx="1"/>
          </p:nvPr>
        </p:nvSpPr>
        <p:spPr>
          <a:xfrm>
            <a:off x="2237931" y="1277329"/>
            <a:ext cx="6510144" cy="5255444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30. What should you include in a preventative maintenance file?</a:t>
            </a:r>
          </a:p>
          <a:p>
            <a:pPr marL="656648" lvl="0" indent="-194685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Preventative Maintenance schedule</a:t>
            </a:r>
          </a:p>
          <a:p>
            <a:pPr marL="656648" lvl="0" indent="-194685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Landscaping report </a:t>
            </a:r>
          </a:p>
          <a:p>
            <a:pPr marL="656648" lvl="0" indent="-194685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Monthly preventative Maintenance report</a:t>
            </a:r>
          </a:p>
          <a:p>
            <a:pPr marL="0" lvl="0" indent="0">
              <a:buSzTx/>
              <a:buNone/>
              <a:defRPr sz="1800" spc="0"/>
            </a:pP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31. Define Capital Expenditure </a:t>
            </a:r>
          </a:p>
          <a:p>
            <a:pPr marL="676116" lvl="1" indent="-214153">
              <a:spcBef>
                <a:spcPts val="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Large, non-recurring property expenditures that add to the “useful life” of a property</a:t>
            </a:r>
          </a:p>
        </p:txBody>
      </p:sp>
    </p:spTree>
    <p:extLst>
      <p:ext uri="{BB962C8B-B14F-4D97-AF65-F5344CB8AC3E}">
        <p14:creationId xmlns:p14="http://schemas.microsoft.com/office/powerpoint/2010/main" val="2150254073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Shape 838"/>
          <p:cNvSpPr>
            <a:spLocks noGrp="1"/>
          </p:cNvSpPr>
          <p:nvPr>
            <p:ph type="title"/>
          </p:nvPr>
        </p:nvSpPr>
        <p:spPr>
          <a:xfrm>
            <a:off x="2590800" y="322287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b="1" spc="-200"/>
            </a:lvl1pPr>
          </a:lstStyle>
          <a:p>
            <a:pPr lvl="0">
              <a:defRPr sz="1800" b="0" spc="0"/>
            </a:pPr>
            <a:r>
              <a:rPr sz="3200" b="1" spc="-200" dirty="0"/>
              <a:t>Knowledge Check</a:t>
            </a:r>
            <a:r>
              <a:rPr lang="en-US" sz="3200" dirty="0"/>
              <a:t> – Industry Essentials</a:t>
            </a:r>
            <a:endParaRPr sz="3200" b="1" spc="-200" dirty="0"/>
          </a:p>
        </p:txBody>
      </p:sp>
      <p:sp>
        <p:nvSpPr>
          <p:cNvPr id="839" name="Shape 839"/>
          <p:cNvSpPr>
            <a:spLocks noGrp="1"/>
          </p:cNvSpPr>
          <p:nvPr>
            <p:ph type="body" idx="1"/>
          </p:nvPr>
        </p:nvSpPr>
        <p:spPr>
          <a:xfrm>
            <a:off x="2237930" y="1371598"/>
            <a:ext cx="6397187" cy="4901981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buAutoNum type="arabicPeriod" startAt="7"/>
              <a:defRPr sz="1800" spc="0"/>
            </a:pPr>
            <a:r>
              <a:rPr sz="2200" spc="-100" dirty="0"/>
              <a:t>When playing the role of an investor advocate, </a:t>
            </a:r>
            <a:br>
              <a:rPr sz="2200" spc="-100" dirty="0"/>
            </a:br>
            <a:r>
              <a:rPr sz="2200" spc="-100" dirty="0"/>
              <a:t>who is included?</a:t>
            </a:r>
          </a:p>
          <a:p>
            <a:pPr marL="674608" lvl="1" indent="-212646">
              <a:lnSpc>
                <a:spcPct val="90000"/>
              </a:lnSpc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Owners</a:t>
            </a:r>
            <a:endParaRPr sz="2000" spc="-100" dirty="0"/>
          </a:p>
          <a:p>
            <a:pPr marL="674608" lvl="1" indent="-212646">
              <a:lnSpc>
                <a:spcPct val="90000"/>
              </a:lnSpc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Investor</a:t>
            </a:r>
            <a:r>
              <a:rPr lang="en-US"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s</a:t>
            </a:r>
          </a:p>
          <a:p>
            <a:pPr marL="674608" lvl="1" indent="-212646">
              <a:lnSpc>
                <a:spcPct val="90000"/>
              </a:lnSpc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Lenders</a:t>
            </a:r>
            <a:endParaRPr sz="2000" spc="-100" dirty="0"/>
          </a:p>
          <a:p>
            <a:pPr lvl="0">
              <a:lnSpc>
                <a:spcPct val="90000"/>
              </a:lnSpc>
              <a:buAutoNum type="arabicPeriod" startAt="8"/>
              <a:defRPr sz="1800" spc="0"/>
            </a:pPr>
            <a:r>
              <a:rPr sz="2200" spc="-100" dirty="0"/>
              <a:t>When playing the role of an resident advocate, who is included?</a:t>
            </a:r>
          </a:p>
          <a:p>
            <a:pPr marL="674608" lvl="1" indent="-212646">
              <a:lnSpc>
                <a:spcPct val="90000"/>
              </a:lnSpc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Residents</a:t>
            </a:r>
            <a:endParaRPr sz="2000" spc="-100" dirty="0"/>
          </a:p>
          <a:p>
            <a:pPr marL="674608" lvl="1" indent="-212646">
              <a:lnSpc>
                <a:spcPct val="90000"/>
              </a:lnSpc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Prospects</a:t>
            </a:r>
            <a:endParaRPr sz="2000" spc="-100" dirty="0"/>
          </a:p>
          <a:p>
            <a:pPr marL="674608" lvl="1" indent="-212646">
              <a:lnSpc>
                <a:spcPct val="90000"/>
              </a:lnSpc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Neighbors</a:t>
            </a:r>
            <a:endParaRPr lang="en-US" sz="1900" spc="-100" dirty="0">
              <a:solidFill>
                <a:srgbClr val="C00000"/>
              </a:solidFill>
              <a:ea typeface="Helvetica LT Std Black"/>
              <a:sym typeface="Helvetica LT Std Black"/>
            </a:endParaRPr>
          </a:p>
          <a:p>
            <a:pPr marL="674608" lvl="1" indent="-212646">
              <a:lnSpc>
                <a:spcPct val="90000"/>
              </a:lnSpc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Employees</a:t>
            </a:r>
            <a:endParaRPr sz="2000" spc="-100" dirty="0"/>
          </a:p>
          <a:p>
            <a:pPr lvl="0">
              <a:lnSpc>
                <a:spcPct val="90000"/>
              </a:lnSpc>
              <a:buAutoNum type="arabicPeriod" startAt="9"/>
              <a:defRPr sz="1800" spc="0"/>
            </a:pPr>
            <a:r>
              <a:rPr sz="2200" spc="-100" dirty="0"/>
              <a:t>What is the key to advocating for all groups?</a:t>
            </a:r>
          </a:p>
          <a:p>
            <a:pPr marL="0" lvl="1" indent="461962">
              <a:lnSpc>
                <a:spcPct val="90000"/>
              </a:lnSpc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Maintain ethics and balance </a:t>
            </a:r>
            <a:r>
              <a:rPr sz="1900" b="1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.</a:t>
            </a:r>
            <a:r>
              <a:rPr lang="en-US" sz="1900" b="1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 </a:t>
            </a:r>
            <a:r>
              <a:rPr lang="en-US" sz="1800" b="1" spc="-150" dirty="0">
                <a:solidFill>
                  <a:srgbClr val="EC0044"/>
                </a:solidFill>
              </a:rPr>
              <a:t>.</a:t>
            </a:r>
            <a:endParaRPr sz="1900" b="1" spc="-100" dirty="0">
              <a:solidFill>
                <a:srgbClr val="C00000"/>
              </a:solidFill>
              <a:ea typeface="Helvetica LT Std Black"/>
              <a:sym typeface="Helvetica LT Std Black"/>
            </a:endParaRPr>
          </a:p>
        </p:txBody>
      </p:sp>
    </p:spTree>
    <p:extLst>
      <p:ext uri="{BB962C8B-B14F-4D97-AF65-F5344CB8AC3E}">
        <p14:creationId xmlns:p14="http://schemas.microsoft.com/office/powerpoint/2010/main" val="2648244207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Shape 1235"/>
          <p:cNvSpPr>
            <a:spLocks noGrp="1"/>
          </p:cNvSpPr>
          <p:nvPr>
            <p:ph type="title"/>
          </p:nvPr>
        </p:nvSpPr>
        <p:spPr>
          <a:xfrm>
            <a:off x="2568271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630864">
              <a:defRPr sz="2208" spc="-138"/>
            </a:lvl1pPr>
          </a:lstStyle>
          <a:p>
            <a:pPr lvl="0">
              <a:defRPr sz="1800" spc="0"/>
            </a:pPr>
            <a:r>
              <a:rPr sz="2800" spc="-138" dirty="0"/>
              <a:t>Knowledge Check</a:t>
            </a:r>
            <a:r>
              <a:rPr lang="en-US" sz="2800" spc="-166" dirty="0"/>
              <a:t> : Property Maintenance</a:t>
            </a:r>
            <a:endParaRPr sz="2400" spc="-138" dirty="0"/>
          </a:p>
        </p:txBody>
      </p:sp>
      <p:sp>
        <p:nvSpPr>
          <p:cNvPr id="1236" name="Shape 1236"/>
          <p:cNvSpPr>
            <a:spLocks noGrp="1"/>
          </p:cNvSpPr>
          <p:nvPr>
            <p:ph type="body" idx="1"/>
          </p:nvPr>
        </p:nvSpPr>
        <p:spPr>
          <a:xfrm>
            <a:off x="2237930" y="1277329"/>
            <a:ext cx="6194871" cy="5255444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32. What Green Property Building Standards were discussed?</a:t>
            </a:r>
          </a:p>
          <a:p>
            <a:pPr marL="611403" lvl="0" indent="-149441">
              <a:spcBef>
                <a:spcPts val="6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Leadership in Energy and Environmental Design (LEED)</a:t>
            </a:r>
          </a:p>
          <a:p>
            <a:pPr marL="611403" lvl="0" indent="-149441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National Green Building Standard (NGBS)</a:t>
            </a:r>
          </a:p>
          <a:p>
            <a:pPr marL="0" lvl="0" indent="0">
              <a:buSzTx/>
              <a:buNone/>
              <a:defRPr sz="1800" spc="0"/>
            </a:pP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33. What is a property’s largest controllable cost? 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Utilities</a:t>
            </a:r>
          </a:p>
        </p:txBody>
      </p:sp>
    </p:spTree>
    <p:extLst>
      <p:ext uri="{BB962C8B-B14F-4D97-AF65-F5344CB8AC3E}">
        <p14:creationId xmlns:p14="http://schemas.microsoft.com/office/powerpoint/2010/main" val="179970070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Shape 1238"/>
          <p:cNvSpPr>
            <a:spLocks noGrp="1"/>
          </p:cNvSpPr>
          <p:nvPr>
            <p:ph type="body" idx="1"/>
          </p:nvPr>
        </p:nvSpPr>
        <p:spPr>
          <a:xfrm>
            <a:off x="2237930" y="1277329"/>
            <a:ext cx="6626671" cy="5255444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34. What is the most effective method for improving Indoor Environmental Quality (IEQ)?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Controlling the sources is of pollutants in building materials and chemicals</a:t>
            </a:r>
          </a:p>
          <a:p>
            <a:pPr marL="0" lvl="0" indent="0">
              <a:buSzTx/>
              <a:buNone/>
              <a:defRPr sz="1800" spc="0"/>
            </a:pP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35. What are the </a:t>
            </a:r>
            <a:r>
              <a:rPr sz="2200" spc="-100" dirty="0">
                <a:ea typeface="Helvetica LT Std Black"/>
                <a:sym typeface="Helvetica LT Std Black"/>
              </a:rPr>
              <a:t>three</a:t>
            </a:r>
            <a:r>
              <a:rPr sz="2200" spc="-100" dirty="0"/>
              <a:t> main areas of water conservation? </a:t>
            </a:r>
          </a:p>
          <a:p>
            <a:pPr marL="611403" lvl="0" indent="-149441">
              <a:spcBef>
                <a:spcPts val="6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Managing drinkable water </a:t>
            </a:r>
          </a:p>
          <a:p>
            <a:pPr marL="611403" lvl="0" indent="-149441">
              <a:spcBef>
                <a:spcPts val="6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Water-efficient fixtures, appliances, equipment</a:t>
            </a:r>
          </a:p>
          <a:p>
            <a:pPr marL="611403" lvl="0" indent="-149441">
              <a:spcBef>
                <a:spcPts val="6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Water efficient landscaping</a:t>
            </a:r>
          </a:p>
        </p:txBody>
      </p:sp>
      <p:sp>
        <p:nvSpPr>
          <p:cNvPr id="1239" name="Shape 1239"/>
          <p:cNvSpPr>
            <a:spLocks noGrp="1"/>
          </p:cNvSpPr>
          <p:nvPr>
            <p:ph type="title"/>
          </p:nvPr>
        </p:nvSpPr>
        <p:spPr>
          <a:xfrm>
            <a:off x="2568271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630864">
              <a:defRPr sz="2208" spc="-138"/>
            </a:lvl1pPr>
          </a:lstStyle>
          <a:p>
            <a:pPr lvl="0">
              <a:defRPr sz="1800" spc="0"/>
            </a:pPr>
            <a:r>
              <a:rPr sz="2800" spc="-138" dirty="0"/>
              <a:t>Knowledge Check</a:t>
            </a:r>
            <a:r>
              <a:rPr lang="en-US" sz="2800" spc="-166" dirty="0"/>
              <a:t>: Property Maintenance</a:t>
            </a:r>
            <a:endParaRPr sz="2400" spc="-138" dirty="0"/>
          </a:p>
        </p:txBody>
      </p:sp>
    </p:spTree>
    <p:extLst>
      <p:ext uri="{BB962C8B-B14F-4D97-AF65-F5344CB8AC3E}">
        <p14:creationId xmlns:p14="http://schemas.microsoft.com/office/powerpoint/2010/main" val="2828176077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88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188419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188420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8421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8422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8423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18842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188425" name="Rectangle 9"/>
          <p:cNvSpPr>
            <a:spLocks noGrp="1" noChangeArrowheads="1"/>
          </p:cNvSpPr>
          <p:nvPr>
            <p:ph type="title"/>
          </p:nvPr>
        </p:nvSpPr>
        <p:spPr>
          <a:xfrm>
            <a:off x="2671400" y="343133"/>
            <a:ext cx="6220930" cy="463521"/>
          </a:xfrm>
          <a:ln/>
        </p:spPr>
        <p:txBody>
          <a:bodyPr>
            <a:noAutofit/>
          </a:bodyPr>
          <a:lstStyle/>
          <a:p>
            <a:r>
              <a:rPr lang="en-US" sz="2800" dirty="0"/>
              <a:t>Knowledge Check: Legal Responsibilities</a:t>
            </a:r>
          </a:p>
        </p:txBody>
      </p:sp>
      <p:sp>
        <p:nvSpPr>
          <p:cNvPr id="18842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/>
              <a:t>1. What are the protected classes that the federal Fair Housing Act and its amendments recognize?</a:t>
            </a:r>
          </a:p>
          <a:p>
            <a:pPr marL="701675" lvl="1" indent="-279400">
              <a:buClr>
                <a:srgbClr val="C00000"/>
              </a:buClr>
            </a:pPr>
            <a:r>
              <a:rPr lang="en-US" sz="1900" dirty="0">
                <a:solidFill>
                  <a:srgbClr val="C00000"/>
                </a:solidFill>
              </a:rPr>
              <a:t>Race </a:t>
            </a:r>
            <a:endParaRPr lang="en-US" dirty="0"/>
          </a:p>
          <a:p>
            <a:pPr marL="701675" lvl="1" indent="-279400">
              <a:buClr>
                <a:srgbClr val="C00000"/>
              </a:buClr>
            </a:pPr>
            <a:r>
              <a:rPr lang="en-US" sz="1900" dirty="0">
                <a:solidFill>
                  <a:srgbClr val="C00000"/>
                </a:solidFill>
              </a:rPr>
              <a:t>Color (shade of skin)</a:t>
            </a:r>
            <a:endParaRPr lang="en-US" dirty="0"/>
          </a:p>
          <a:p>
            <a:pPr marL="701675" lvl="1" indent="-279400">
              <a:buClr>
                <a:srgbClr val="C00000"/>
              </a:buClr>
            </a:pPr>
            <a:r>
              <a:rPr lang="en-US" sz="1900" dirty="0">
                <a:solidFill>
                  <a:srgbClr val="C00000"/>
                </a:solidFill>
              </a:rPr>
              <a:t>Religion</a:t>
            </a:r>
            <a:endParaRPr lang="en-US" dirty="0"/>
          </a:p>
          <a:p>
            <a:pPr marL="701675" lvl="1" indent="-279400">
              <a:buClr>
                <a:srgbClr val="C00000"/>
              </a:buClr>
            </a:pPr>
            <a:r>
              <a:rPr lang="en-US" sz="1900" dirty="0">
                <a:solidFill>
                  <a:srgbClr val="C00000"/>
                </a:solidFill>
              </a:rPr>
              <a:t>National Origin</a:t>
            </a:r>
            <a:endParaRPr lang="en-US" dirty="0"/>
          </a:p>
          <a:p>
            <a:pPr marL="701675" lvl="1" indent="-279400">
              <a:buFont typeface="Wingdings" pitchFamily="2" charset="2"/>
              <a:buNone/>
            </a:pPr>
            <a:endParaRPr lang="en-US" sz="1900" dirty="0">
              <a:solidFill>
                <a:srgbClr val="C00000"/>
              </a:solidFill>
            </a:endParaRPr>
          </a:p>
          <a:p>
            <a:pPr marL="0" indent="0">
              <a:buFontTx/>
              <a:buNone/>
            </a:pPr>
            <a:r>
              <a:rPr lang="en-US" dirty="0"/>
              <a:t>2. Define Discrimination.</a:t>
            </a:r>
          </a:p>
          <a:p>
            <a:pPr marL="701675" lvl="1" indent="-279400">
              <a:buFont typeface="Wingdings" pitchFamily="2" charset="2"/>
              <a:buNone/>
            </a:pPr>
            <a:r>
              <a:rPr lang="en-US" sz="1900" dirty="0">
                <a:solidFill>
                  <a:srgbClr val="C00000"/>
                </a:solidFill>
              </a:rPr>
              <a:t>Discrimination occurs when actions, decisions, or statements are based on an individual’s protected class.</a:t>
            </a:r>
          </a:p>
        </p:txBody>
      </p:sp>
      <p:sp>
        <p:nvSpPr>
          <p:cNvPr id="188427" name="Rectangle 11"/>
          <p:cNvSpPr>
            <a:spLocks/>
          </p:cNvSpPr>
          <p:nvPr/>
        </p:nvSpPr>
        <p:spPr bwMode="auto">
          <a:xfrm>
            <a:off x="5557838" y="2109788"/>
            <a:ext cx="2921000" cy="11938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765175" indent="-342900" algn="l">
              <a:buClr>
                <a:srgbClr val="C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 Sex </a:t>
            </a:r>
            <a:endParaRPr lang="en-US" sz="180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marL="765175" indent="-342900" algn="l">
              <a:buClr>
                <a:srgbClr val="C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 Familial Status</a:t>
            </a:r>
            <a:endParaRPr lang="en-US" sz="180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marL="765175" indent="-342900" algn="l">
              <a:buClr>
                <a:srgbClr val="C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 Handicap</a:t>
            </a:r>
            <a:endParaRPr lang="en-US" sz="180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marL="422275" algn="l">
              <a:buClr>
                <a:srgbClr val="C00000"/>
              </a:buClr>
              <a:buSzPct val="100000"/>
            </a:pPr>
            <a:endParaRPr lang="en-US" sz="1900" dirty="0">
              <a:solidFill>
                <a:srgbClr val="C00000"/>
              </a:solidFill>
              <a:latin typeface="Arial" pitchFamily="34" charset="0"/>
              <a:ea typeface="Lucida Grande CE" charset="0"/>
              <a:cs typeface="Arial" pitchFamily="34" charset="0"/>
              <a:sym typeface="Lucida Grande C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57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6" grpId="0" uiExpand="1" build="p" autoUpdateAnimBg="0"/>
      <p:bldP spid="188427" grpId="0" uiExpand="1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89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189443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189444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9445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9446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9447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18944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189449" name="Rectangle 9"/>
          <p:cNvSpPr>
            <a:spLocks noGrp="1" noChangeArrowheads="1"/>
          </p:cNvSpPr>
          <p:nvPr>
            <p:ph type="title"/>
          </p:nvPr>
        </p:nvSpPr>
        <p:spPr>
          <a:xfrm>
            <a:off x="2742475" y="261312"/>
            <a:ext cx="6216767" cy="767388"/>
          </a:xfrm>
          <a:ln/>
        </p:spPr>
        <p:txBody>
          <a:bodyPr>
            <a:normAutofit/>
          </a:bodyPr>
          <a:lstStyle/>
          <a:p>
            <a:r>
              <a:rPr lang="en-US" sz="2800" dirty="0"/>
              <a:t>Knowledge Check: Legal Responsibilities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/>
              <a:t>3. What is Disparate Impact Discrimination?</a:t>
            </a:r>
          </a:p>
          <a:p>
            <a:pPr marL="422275" lvl="1" indent="0">
              <a:buFont typeface="Wingdings" pitchFamily="2" charset="2"/>
              <a:buNone/>
            </a:pPr>
            <a:r>
              <a:rPr lang="en-US" sz="1900" dirty="0">
                <a:solidFill>
                  <a:srgbClr val="C00000"/>
                </a:solidFill>
              </a:rPr>
              <a:t>This can occur when an apparently neutral policy or procedure has a disproportionate </a:t>
            </a:r>
            <a:r>
              <a:rPr lang="en-US" sz="1900" dirty="0">
                <a:solidFill>
                  <a:srgbClr val="FF0000"/>
                </a:solidFill>
              </a:rPr>
              <a:t>or discriminatory effect </a:t>
            </a:r>
            <a:r>
              <a:rPr lang="en-US" sz="1900" dirty="0">
                <a:solidFill>
                  <a:srgbClr val="C00000"/>
                </a:solidFill>
              </a:rPr>
              <a:t>on a protected class.</a:t>
            </a:r>
            <a:endParaRPr lang="en-US" dirty="0"/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/>
              <a:t>4. Who can be held liable for a violation of fair housing law?</a:t>
            </a:r>
          </a:p>
          <a:p>
            <a:pPr marL="422275" lvl="1" indent="0">
              <a:buFont typeface="Wingdings" pitchFamily="2" charset="2"/>
              <a:buNone/>
            </a:pPr>
            <a:r>
              <a:rPr lang="en-US" sz="1900" dirty="0">
                <a:solidFill>
                  <a:srgbClr val="C00000"/>
                </a:solidFill>
              </a:rPr>
              <a:t>Everyone can be held personally liable for a violation. Ultimately, the owner is responsible for the acts of his or her agents, and that responsibility cannot be delegated.</a:t>
            </a:r>
            <a:r>
              <a:rPr lang="en-US" dirty="0"/>
              <a:t> 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/>
              <a:t>5. How can you determine what is a reasonable occupancy standard for your property?</a:t>
            </a:r>
          </a:p>
          <a:p>
            <a:pPr marL="422275" lvl="1" indent="0">
              <a:buFont typeface="Wingdings" pitchFamily="2" charset="2"/>
              <a:buNone/>
            </a:pPr>
            <a:r>
              <a:rPr lang="en-US" sz="1900" dirty="0">
                <a:solidFill>
                  <a:srgbClr val="C00000"/>
                </a:solidFill>
              </a:rPr>
              <a:t>Use the Keating Memorandum </a:t>
            </a:r>
            <a:r>
              <a:rPr lang="en-US" sz="1900" b="1" dirty="0">
                <a:solidFill>
                  <a:srgbClr val="C00000"/>
                </a:solidFill>
              </a:rPr>
              <a:t>.</a:t>
            </a:r>
            <a:endParaRPr lang="en-US" sz="1900" b="1" dirty="0">
              <a:solidFill>
                <a:srgbClr val="C00000"/>
              </a:solidFill>
              <a:ea typeface="ヒラギノ角ゴ ProN W6" charset="0"/>
              <a:cs typeface="ヒラギノ角ゴ ProN W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08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250304" presetClass="entr" presetSubtype="653968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250304" presetClass="entr" presetSubtype="653968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250304" presetClass="entr" presetSubtype="653968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5250304" presetClass="entr" presetSubtype="653968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250304" presetClass="entr" presetSubtype="653968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5250304" presetClass="entr" presetSubtype="653968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50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90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190467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190468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0469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0470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0471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19047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190473" name="Rectangle 9"/>
          <p:cNvSpPr>
            <a:spLocks noGrp="1" noChangeArrowheads="1"/>
          </p:cNvSpPr>
          <p:nvPr>
            <p:ph type="title"/>
          </p:nvPr>
        </p:nvSpPr>
        <p:spPr>
          <a:xfrm>
            <a:off x="2593088" y="181066"/>
            <a:ext cx="6069012" cy="989013"/>
          </a:xfrm>
          <a:ln/>
        </p:spPr>
        <p:txBody>
          <a:bodyPr>
            <a:normAutofit/>
          </a:bodyPr>
          <a:lstStyle/>
          <a:p>
            <a:r>
              <a:rPr lang="en-US" sz="2800" dirty="0"/>
              <a:t>Knowledge Check: Legal Responsibilities</a:t>
            </a:r>
          </a:p>
        </p:txBody>
      </p:sp>
      <p:sp>
        <p:nvSpPr>
          <p:cNvPr id="1904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117725" y="1370013"/>
            <a:ext cx="702627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/>
              <a:t>6. What type of housing does Section 504 of the Rehabilitation Act cover?</a:t>
            </a:r>
          </a:p>
          <a:p>
            <a:pPr marL="422275" lvl="1" indent="0">
              <a:buFont typeface="Wingdings" pitchFamily="2" charset="2"/>
              <a:buNone/>
            </a:pPr>
            <a:r>
              <a:rPr lang="en-US" sz="1900" dirty="0">
                <a:solidFill>
                  <a:srgbClr val="C00000"/>
                </a:solidFill>
              </a:rPr>
              <a:t>Federally Funded Properties</a:t>
            </a:r>
            <a:endParaRPr lang="en-US" dirty="0"/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/>
              <a:t>7. What is an accommodation?</a:t>
            </a:r>
          </a:p>
          <a:p>
            <a:pPr marL="422275" lvl="1" indent="0">
              <a:buFont typeface="Wingdings" pitchFamily="2" charset="2"/>
              <a:buNone/>
            </a:pPr>
            <a:r>
              <a:rPr lang="en-US" sz="1900" dirty="0">
                <a:solidFill>
                  <a:srgbClr val="C00000"/>
                </a:solidFill>
              </a:rPr>
              <a:t>A change in the rules, services, practices, or policies that allow individuals with disabilities equal enjoyment of housing</a:t>
            </a:r>
          </a:p>
        </p:txBody>
      </p:sp>
    </p:spTree>
    <p:extLst>
      <p:ext uri="{BB962C8B-B14F-4D97-AF65-F5344CB8AC3E}">
        <p14:creationId xmlns:p14="http://schemas.microsoft.com/office/powerpoint/2010/main" val="387010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4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91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191491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191492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1493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1494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1495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19149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191497" name="Rectangle 9"/>
          <p:cNvSpPr>
            <a:spLocks noGrp="1" noChangeArrowheads="1"/>
          </p:cNvSpPr>
          <p:nvPr>
            <p:ph type="title"/>
          </p:nvPr>
        </p:nvSpPr>
        <p:spPr>
          <a:xfrm>
            <a:off x="2668675" y="208054"/>
            <a:ext cx="6069013" cy="935038"/>
          </a:xfrm>
          <a:ln/>
        </p:spPr>
        <p:txBody>
          <a:bodyPr>
            <a:normAutofit/>
          </a:bodyPr>
          <a:lstStyle/>
          <a:p>
            <a:r>
              <a:rPr lang="en-US" sz="2800" dirty="0"/>
              <a:t>Knowledge Check: Legal Responsibilities</a:t>
            </a:r>
          </a:p>
        </p:txBody>
      </p:sp>
      <p:sp>
        <p:nvSpPr>
          <p:cNvPr id="19149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117725" y="1370013"/>
            <a:ext cx="702627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/>
              <a:t>8. What is a modification?</a:t>
            </a:r>
          </a:p>
          <a:p>
            <a:pPr marL="422275" lvl="1" indent="0">
              <a:buFont typeface="Wingdings" pitchFamily="2" charset="2"/>
              <a:buNone/>
            </a:pPr>
            <a:r>
              <a:rPr lang="en-US" sz="1900" dirty="0">
                <a:solidFill>
                  <a:srgbClr val="C00000"/>
                </a:solidFill>
              </a:rPr>
              <a:t>A physical change to a residence or to the common areas of a building to allow individuals with disabilities equal use and enjoyment of housing </a:t>
            </a:r>
            <a:endParaRPr lang="en-US" dirty="0"/>
          </a:p>
          <a:p>
            <a:pPr marL="0" indent="0">
              <a:spcBef>
                <a:spcPts val="1200"/>
              </a:spcBef>
              <a:buSzPct val="99000"/>
              <a:buFont typeface="Wingdings" pitchFamily="2" charset="2"/>
              <a:buAutoNum type="arabicPeriod" startAt="4"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9. What reasons would you have to ask about a person’s disability?</a:t>
            </a:r>
          </a:p>
          <a:p>
            <a:pPr marL="422275" lvl="1" indent="0">
              <a:buClr>
                <a:srgbClr val="C00000"/>
              </a:buClr>
            </a:pPr>
            <a:r>
              <a:rPr lang="en-US" sz="1900" dirty="0">
                <a:solidFill>
                  <a:srgbClr val="C00000"/>
                </a:solidFill>
              </a:rPr>
              <a:t>To determine eligibility for a Federal assistance program or accessible units</a:t>
            </a:r>
            <a:endParaRPr lang="en-US" dirty="0"/>
          </a:p>
          <a:p>
            <a:pPr marL="422275" lvl="1" indent="0">
              <a:buClr>
                <a:srgbClr val="C00000"/>
              </a:buClr>
            </a:pPr>
            <a:r>
              <a:rPr lang="en-US" sz="1900" dirty="0">
                <a:solidFill>
                  <a:srgbClr val="C00000"/>
                </a:solidFill>
              </a:rPr>
              <a:t>When a reasonable accommodation is requested</a:t>
            </a:r>
            <a:endParaRPr lang="en-US" dirty="0"/>
          </a:p>
          <a:p>
            <a:pPr marL="422275" lvl="1" indent="0">
              <a:buClr>
                <a:srgbClr val="C00000"/>
              </a:buClr>
            </a:pPr>
            <a:r>
              <a:rPr lang="en-US" sz="1900" dirty="0">
                <a:solidFill>
                  <a:srgbClr val="C00000"/>
                </a:solidFill>
              </a:rPr>
              <a:t>If the person is eligible for an allowance for medical expenses </a:t>
            </a:r>
            <a:r>
              <a:rPr lang="en-US" sz="1900" b="1" dirty="0">
                <a:solidFill>
                  <a:srgbClr val="C00000"/>
                </a:solidFill>
              </a:rPr>
              <a:t>.</a:t>
            </a:r>
            <a:endParaRPr lang="en-US" sz="1900" b="1" dirty="0">
              <a:solidFill>
                <a:srgbClr val="C00000"/>
              </a:solidFill>
              <a:ea typeface="ヒラギノ角ゴ ProN W6" charset="0"/>
              <a:cs typeface="ヒラギノ角ゴ ProN W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50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347904" presetClass="entr" presetSubtype="8947664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8347904" presetClass="entr" presetSubtype="8947664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347904" presetClass="entr" presetSubtype="8947664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8347904" presetClass="entr" presetSubtype="8947664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8347904" presetClass="entr" presetSubtype="8947664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8347904" presetClass="entr" presetSubtype="8947664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93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193539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193540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3541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3542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3543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19354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193545" name="Rectangle 9"/>
          <p:cNvSpPr>
            <a:spLocks noGrp="1" noChangeArrowheads="1"/>
          </p:cNvSpPr>
          <p:nvPr>
            <p:ph type="title"/>
          </p:nvPr>
        </p:nvSpPr>
        <p:spPr>
          <a:xfrm>
            <a:off x="2565401" y="141168"/>
            <a:ext cx="6069012" cy="973138"/>
          </a:xfrm>
          <a:ln/>
        </p:spPr>
        <p:txBody>
          <a:bodyPr>
            <a:normAutofit/>
          </a:bodyPr>
          <a:lstStyle/>
          <a:p>
            <a:r>
              <a:rPr lang="en-US" sz="2800" dirty="0"/>
              <a:t>Knowledge Check: Legal Responsibilities</a:t>
            </a:r>
          </a:p>
        </p:txBody>
      </p:sp>
      <p:sp>
        <p:nvSpPr>
          <p:cNvPr id="19354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/>
              <a:t>12. When screening applicants, what does that FCRA regulate?</a:t>
            </a:r>
          </a:p>
          <a:p>
            <a:pPr marL="422275" lvl="1" indent="0">
              <a:buFont typeface="Wingdings" pitchFamily="2" charset="2"/>
              <a:buNone/>
            </a:pPr>
            <a:r>
              <a:rPr lang="en-US" sz="1900">
                <a:solidFill>
                  <a:srgbClr val="C00000"/>
                </a:solidFill>
              </a:rPr>
              <a:t>Checking a prospective resident’s (or employment applicant’s) credit history</a:t>
            </a:r>
            <a:endParaRPr lang="en-US"/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/>
              <a:t>13. What is Fair and Accurate Credit Transaction Act (FACTA)?</a:t>
            </a:r>
          </a:p>
          <a:p>
            <a:pPr marL="422275" lvl="1" indent="0">
              <a:buFont typeface="Wingdings" pitchFamily="2" charset="2"/>
              <a:buNone/>
            </a:pPr>
            <a:r>
              <a:rPr lang="en-US" sz="1900">
                <a:solidFill>
                  <a:srgbClr val="C00000"/>
                </a:solidFill>
              </a:rPr>
              <a:t>An act that broadens the FCRA by extending the allowable types of consumer reports and providing descriptions of adverse actions </a:t>
            </a:r>
            <a:r>
              <a:rPr lang="en-US" sz="1900" b="1">
                <a:solidFill>
                  <a:srgbClr val="C00000"/>
                </a:solidFill>
              </a:rPr>
              <a:t>.</a:t>
            </a:r>
            <a:endParaRPr lang="en-US" sz="1900" b="1">
              <a:solidFill>
                <a:srgbClr val="C00000"/>
              </a:solidFill>
              <a:ea typeface="ヒラギノ角ゴ ProN W6" charset="0"/>
              <a:cs typeface="ヒラギノ角ゴ ProN W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1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348672" presetClass="entr" presetSubtype="654004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8348672" presetClass="entr" presetSubtype="654004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348672" presetClass="entr" presetSubtype="654004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8348672" presetClass="entr" presetSubtype="654004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6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064DF-93CA-418D-8732-5C4C8DBFD77A}" type="slidenum">
              <a:rPr lang="en-US"/>
              <a:pPr/>
              <a:t>37</a:t>
            </a:fld>
            <a:endParaRPr lang="en-US"/>
          </a:p>
        </p:txBody>
      </p:sp>
      <p:pic>
        <p:nvPicPr>
          <p:cNvPr id="1945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175" y="6234113"/>
            <a:ext cx="762000" cy="423862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sp>
        <p:nvSpPr>
          <p:cNvPr id="194562" name="Rectangle 2"/>
          <p:cNvSpPr>
            <a:spLocks/>
          </p:cNvSpPr>
          <p:nvPr/>
        </p:nvSpPr>
        <p:spPr bwMode="auto">
          <a:xfrm>
            <a:off x="1371600" y="6354763"/>
            <a:ext cx="5346700" cy="203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800" dirty="0">
                <a:solidFill>
                  <a:srgbClr val="595959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Copyright © 2016 National Apartment Association </a:t>
            </a:r>
          </a:p>
        </p:txBody>
      </p:sp>
      <p:sp>
        <p:nvSpPr>
          <p:cNvPr id="194563" name="Rectangle 3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94564" name="Group 4"/>
          <p:cNvGrpSpPr>
            <a:grpSpLocks/>
          </p:cNvGrpSpPr>
          <p:nvPr/>
        </p:nvGrpSpPr>
        <p:grpSpPr bwMode="auto">
          <a:xfrm>
            <a:off x="407988" y="474663"/>
            <a:ext cx="374650" cy="360362"/>
            <a:chOff x="0" y="0"/>
            <a:chExt cx="236" cy="226"/>
          </a:xfrm>
        </p:grpSpPr>
        <p:sp>
          <p:nvSpPr>
            <p:cNvPr id="194565" name="Rectangle 5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566" name="Rectangle 6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567" name="Rectangle 7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568" name="Rectangle 8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9456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90538" y="1241425"/>
            <a:ext cx="3894137" cy="1973263"/>
          </a:xfrm>
          <a:ln/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dirty="0"/>
              <a:t>14. When a prospective resident’s application is approved, what element of contract is being fulfilled? </a:t>
            </a:r>
          </a:p>
        </p:txBody>
      </p:sp>
      <p:grpSp>
        <p:nvGrpSpPr>
          <p:cNvPr id="194570" name="Group 10"/>
          <p:cNvGrpSpPr>
            <a:grpSpLocks/>
          </p:cNvGrpSpPr>
          <p:nvPr/>
        </p:nvGrpSpPr>
        <p:grpSpPr bwMode="auto">
          <a:xfrm>
            <a:off x="4510088" y="1063625"/>
            <a:ext cx="3424440" cy="1244600"/>
            <a:chOff x="0" y="0"/>
            <a:chExt cx="2156" cy="784"/>
          </a:xfrm>
        </p:grpSpPr>
        <p:grpSp>
          <p:nvGrpSpPr>
            <p:cNvPr id="194571" name="Group 11"/>
            <p:cNvGrpSpPr>
              <a:grpSpLocks/>
            </p:cNvGrpSpPr>
            <p:nvPr/>
          </p:nvGrpSpPr>
          <p:grpSpPr bwMode="auto">
            <a:xfrm>
              <a:off x="416" y="124"/>
              <a:ext cx="1740" cy="536"/>
              <a:chOff x="0" y="0"/>
              <a:chExt cx="1740" cy="536"/>
            </a:xfrm>
          </p:grpSpPr>
          <p:sp>
            <p:nvSpPr>
              <p:cNvPr id="194572" name="AutoShape 12"/>
              <p:cNvSpPr>
                <a:spLocks/>
              </p:cNvSpPr>
              <p:nvPr/>
            </p:nvSpPr>
            <p:spPr bwMode="auto">
              <a:xfrm>
                <a:off x="0" y="0"/>
                <a:ext cx="1496" cy="536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4573" name="Rectangle 13"/>
              <p:cNvSpPr>
                <a:spLocks/>
              </p:cNvSpPr>
              <p:nvPr/>
            </p:nvSpPr>
            <p:spPr bwMode="auto">
              <a:xfrm>
                <a:off x="300" y="108"/>
                <a:ext cx="1440" cy="35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Offer</a:t>
                </a:r>
              </a:p>
            </p:txBody>
          </p:sp>
        </p:grpSp>
        <p:grpSp>
          <p:nvGrpSpPr>
            <p:cNvPr id="194574" name="Group 14"/>
            <p:cNvGrpSpPr>
              <a:grpSpLocks/>
            </p:cNvGrpSpPr>
            <p:nvPr/>
          </p:nvGrpSpPr>
          <p:grpSpPr bwMode="auto">
            <a:xfrm>
              <a:off x="0" y="0"/>
              <a:ext cx="784" cy="784"/>
              <a:chOff x="0" y="0"/>
              <a:chExt cx="784" cy="784"/>
            </a:xfrm>
          </p:grpSpPr>
          <p:sp>
            <p:nvSpPr>
              <p:cNvPr id="194575" name="Oval 15"/>
              <p:cNvSpPr>
                <a:spLocks/>
              </p:cNvSpPr>
              <p:nvPr/>
            </p:nvSpPr>
            <p:spPr bwMode="auto">
              <a:xfrm rot="2700000">
                <a:off x="110" y="118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4576" name="Rectangle 16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A</a:t>
                </a:r>
              </a:p>
            </p:txBody>
          </p:sp>
        </p:grpSp>
      </p:grpSp>
      <p:grpSp>
        <p:nvGrpSpPr>
          <p:cNvPr id="194577" name="Group 17"/>
          <p:cNvGrpSpPr>
            <a:grpSpLocks/>
          </p:cNvGrpSpPr>
          <p:nvPr/>
        </p:nvGrpSpPr>
        <p:grpSpPr bwMode="auto">
          <a:xfrm>
            <a:off x="4667388" y="1231106"/>
            <a:ext cx="3292608" cy="890588"/>
            <a:chOff x="153" y="105"/>
            <a:chExt cx="2073" cy="561"/>
          </a:xfrm>
        </p:grpSpPr>
        <p:grpSp>
          <p:nvGrpSpPr>
            <p:cNvPr id="194578" name="Group 18"/>
            <p:cNvGrpSpPr>
              <a:grpSpLocks/>
            </p:cNvGrpSpPr>
            <p:nvPr/>
          </p:nvGrpSpPr>
          <p:grpSpPr bwMode="auto">
            <a:xfrm>
              <a:off x="574" y="124"/>
              <a:ext cx="1652" cy="536"/>
              <a:chOff x="158" y="0"/>
              <a:chExt cx="1652" cy="536"/>
            </a:xfrm>
          </p:grpSpPr>
          <p:sp>
            <p:nvSpPr>
              <p:cNvPr id="194579" name="AutoShape 19"/>
              <p:cNvSpPr>
                <a:spLocks/>
              </p:cNvSpPr>
              <p:nvPr/>
            </p:nvSpPr>
            <p:spPr bwMode="auto">
              <a:xfrm>
                <a:off x="158" y="0"/>
                <a:ext cx="1496" cy="536"/>
              </a:xfrm>
              <a:prstGeom prst="roundRect">
                <a:avLst>
                  <a:gd name="adj" fmla="val 16667"/>
                </a:avLst>
              </a:prstGeom>
              <a:solidFill>
                <a:srgbClr val="C0504D"/>
              </a:solidFill>
              <a:ln w="25400" cap="flat">
                <a:solidFill>
                  <a:srgbClr val="953734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0320" dir="5400000" algn="ctr" rotWithShape="0">
                  <a:schemeClr val="bg2">
                    <a:alpha val="37999"/>
                  </a:schemeClr>
                </a:outerShdw>
              </a:effec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4580" name="Rectangle 20"/>
              <p:cNvSpPr>
                <a:spLocks/>
              </p:cNvSpPr>
              <p:nvPr/>
            </p:nvSpPr>
            <p:spPr bwMode="auto">
              <a:xfrm>
                <a:off x="370" y="100"/>
                <a:ext cx="1440" cy="350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Offer</a:t>
                </a:r>
              </a:p>
            </p:txBody>
          </p:sp>
        </p:grpSp>
        <p:grpSp>
          <p:nvGrpSpPr>
            <p:cNvPr id="194581" name="Group 21"/>
            <p:cNvGrpSpPr>
              <a:grpSpLocks/>
            </p:cNvGrpSpPr>
            <p:nvPr/>
          </p:nvGrpSpPr>
          <p:grpSpPr bwMode="auto">
            <a:xfrm>
              <a:off x="153" y="105"/>
              <a:ext cx="548" cy="561"/>
              <a:chOff x="153" y="105"/>
              <a:chExt cx="548" cy="561"/>
            </a:xfrm>
          </p:grpSpPr>
          <p:sp>
            <p:nvSpPr>
              <p:cNvPr id="194582" name="Oval 22"/>
              <p:cNvSpPr>
                <a:spLocks/>
              </p:cNvSpPr>
              <p:nvPr/>
            </p:nvSpPr>
            <p:spPr bwMode="auto">
              <a:xfrm rot="2700000">
                <a:off x="146" y="112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95373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4583" name="Rectangle 23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rgbClr val="953735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A</a:t>
                </a:r>
              </a:p>
            </p:txBody>
          </p:sp>
        </p:grpSp>
      </p:grpSp>
      <p:grpSp>
        <p:nvGrpSpPr>
          <p:cNvPr id="194584" name="Group 24"/>
          <p:cNvGrpSpPr>
            <a:grpSpLocks/>
          </p:cNvGrpSpPr>
          <p:nvPr/>
        </p:nvGrpSpPr>
        <p:grpSpPr bwMode="auto">
          <a:xfrm>
            <a:off x="4510088" y="2203450"/>
            <a:ext cx="3351376" cy="1244600"/>
            <a:chOff x="0" y="0"/>
            <a:chExt cx="2110" cy="784"/>
          </a:xfrm>
        </p:grpSpPr>
        <p:grpSp>
          <p:nvGrpSpPr>
            <p:cNvPr id="194585" name="Group 25"/>
            <p:cNvGrpSpPr>
              <a:grpSpLocks/>
            </p:cNvGrpSpPr>
            <p:nvPr/>
          </p:nvGrpSpPr>
          <p:grpSpPr bwMode="auto">
            <a:xfrm>
              <a:off x="375" y="124"/>
              <a:ext cx="1735" cy="536"/>
              <a:chOff x="-41" y="0"/>
              <a:chExt cx="1735" cy="536"/>
            </a:xfrm>
          </p:grpSpPr>
          <p:sp>
            <p:nvSpPr>
              <p:cNvPr id="194586" name="AutoShape 26"/>
              <p:cNvSpPr>
                <a:spLocks/>
              </p:cNvSpPr>
              <p:nvPr/>
            </p:nvSpPr>
            <p:spPr bwMode="auto">
              <a:xfrm>
                <a:off x="-41" y="0"/>
                <a:ext cx="1496" cy="536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4587" name="Rectangle 27"/>
              <p:cNvSpPr>
                <a:spLocks/>
              </p:cNvSpPr>
              <p:nvPr/>
            </p:nvSpPr>
            <p:spPr bwMode="auto">
              <a:xfrm>
                <a:off x="254" y="97"/>
                <a:ext cx="1440" cy="35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Acceptance</a:t>
                </a:r>
              </a:p>
            </p:txBody>
          </p:sp>
        </p:grpSp>
        <p:grpSp>
          <p:nvGrpSpPr>
            <p:cNvPr id="194588" name="Group 28"/>
            <p:cNvGrpSpPr>
              <a:grpSpLocks/>
            </p:cNvGrpSpPr>
            <p:nvPr/>
          </p:nvGrpSpPr>
          <p:grpSpPr bwMode="auto">
            <a:xfrm>
              <a:off x="0" y="0"/>
              <a:ext cx="784" cy="784"/>
              <a:chOff x="0" y="0"/>
              <a:chExt cx="784" cy="784"/>
            </a:xfrm>
          </p:grpSpPr>
          <p:sp>
            <p:nvSpPr>
              <p:cNvPr id="194589" name="Oval 29"/>
              <p:cNvSpPr>
                <a:spLocks/>
              </p:cNvSpPr>
              <p:nvPr/>
            </p:nvSpPr>
            <p:spPr bwMode="auto">
              <a:xfrm rot="2700000">
                <a:off x="110" y="118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4590" name="Rectangle 30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 dirty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B</a:t>
                </a:r>
              </a:p>
            </p:txBody>
          </p:sp>
        </p:grpSp>
      </p:grpSp>
      <p:grpSp>
        <p:nvGrpSpPr>
          <p:cNvPr id="194591" name="Group 31"/>
          <p:cNvGrpSpPr>
            <a:grpSpLocks/>
          </p:cNvGrpSpPr>
          <p:nvPr/>
        </p:nvGrpSpPr>
        <p:grpSpPr bwMode="auto">
          <a:xfrm>
            <a:off x="4510088" y="3341688"/>
            <a:ext cx="3283078" cy="1246187"/>
            <a:chOff x="0" y="0"/>
            <a:chExt cx="2067" cy="784"/>
          </a:xfrm>
        </p:grpSpPr>
        <p:grpSp>
          <p:nvGrpSpPr>
            <p:cNvPr id="194592" name="Group 32"/>
            <p:cNvGrpSpPr>
              <a:grpSpLocks/>
            </p:cNvGrpSpPr>
            <p:nvPr/>
          </p:nvGrpSpPr>
          <p:grpSpPr bwMode="auto">
            <a:xfrm>
              <a:off x="416" y="124"/>
              <a:ext cx="1651" cy="536"/>
              <a:chOff x="0" y="0"/>
              <a:chExt cx="1651" cy="536"/>
            </a:xfrm>
          </p:grpSpPr>
          <p:sp>
            <p:nvSpPr>
              <p:cNvPr id="194593" name="AutoShape 33"/>
              <p:cNvSpPr>
                <a:spLocks/>
              </p:cNvSpPr>
              <p:nvPr/>
            </p:nvSpPr>
            <p:spPr bwMode="auto">
              <a:xfrm>
                <a:off x="0" y="0"/>
                <a:ext cx="1496" cy="536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4594" name="Rectangle 34"/>
              <p:cNvSpPr>
                <a:spLocks/>
              </p:cNvSpPr>
              <p:nvPr/>
            </p:nvSpPr>
            <p:spPr bwMode="auto">
              <a:xfrm>
                <a:off x="211" y="66"/>
                <a:ext cx="1440" cy="35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Consideration</a:t>
                </a:r>
              </a:p>
            </p:txBody>
          </p:sp>
        </p:grpSp>
        <p:grpSp>
          <p:nvGrpSpPr>
            <p:cNvPr id="194595" name="Group 35"/>
            <p:cNvGrpSpPr>
              <a:grpSpLocks/>
            </p:cNvGrpSpPr>
            <p:nvPr/>
          </p:nvGrpSpPr>
          <p:grpSpPr bwMode="auto">
            <a:xfrm>
              <a:off x="0" y="0"/>
              <a:ext cx="784" cy="784"/>
              <a:chOff x="0" y="0"/>
              <a:chExt cx="784" cy="784"/>
            </a:xfrm>
          </p:grpSpPr>
          <p:sp>
            <p:nvSpPr>
              <p:cNvPr id="194596" name="Oval 36"/>
              <p:cNvSpPr>
                <a:spLocks/>
              </p:cNvSpPr>
              <p:nvPr/>
            </p:nvSpPr>
            <p:spPr bwMode="auto">
              <a:xfrm rot="2700000">
                <a:off x="110" y="118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4597" name="Rectangle 37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C</a:t>
                </a:r>
              </a:p>
            </p:txBody>
          </p:sp>
        </p:grpSp>
      </p:grpSp>
      <p:grpSp>
        <p:nvGrpSpPr>
          <p:cNvPr id="194598" name="Group 38"/>
          <p:cNvGrpSpPr>
            <a:grpSpLocks/>
          </p:cNvGrpSpPr>
          <p:nvPr/>
        </p:nvGrpSpPr>
        <p:grpSpPr bwMode="auto">
          <a:xfrm>
            <a:off x="4510088" y="4481513"/>
            <a:ext cx="3418086" cy="1244600"/>
            <a:chOff x="0" y="0"/>
            <a:chExt cx="2152" cy="784"/>
          </a:xfrm>
        </p:grpSpPr>
        <p:grpSp>
          <p:nvGrpSpPr>
            <p:cNvPr id="194599" name="Group 39"/>
            <p:cNvGrpSpPr>
              <a:grpSpLocks/>
            </p:cNvGrpSpPr>
            <p:nvPr/>
          </p:nvGrpSpPr>
          <p:grpSpPr bwMode="auto">
            <a:xfrm>
              <a:off x="416" y="124"/>
              <a:ext cx="1736" cy="536"/>
              <a:chOff x="0" y="0"/>
              <a:chExt cx="1736" cy="536"/>
            </a:xfrm>
          </p:grpSpPr>
          <p:sp>
            <p:nvSpPr>
              <p:cNvPr id="194600" name="AutoShape 40"/>
              <p:cNvSpPr>
                <a:spLocks/>
              </p:cNvSpPr>
              <p:nvPr/>
            </p:nvSpPr>
            <p:spPr bwMode="auto">
              <a:xfrm>
                <a:off x="0" y="0"/>
                <a:ext cx="1496" cy="536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4601" name="Rectangle 41"/>
              <p:cNvSpPr>
                <a:spLocks/>
              </p:cNvSpPr>
              <p:nvPr/>
            </p:nvSpPr>
            <p:spPr bwMode="auto">
              <a:xfrm>
                <a:off x="296" y="67"/>
                <a:ext cx="1440" cy="35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Capacity</a:t>
                </a:r>
              </a:p>
            </p:txBody>
          </p:sp>
        </p:grpSp>
        <p:grpSp>
          <p:nvGrpSpPr>
            <p:cNvPr id="194602" name="Group 42"/>
            <p:cNvGrpSpPr>
              <a:grpSpLocks/>
            </p:cNvGrpSpPr>
            <p:nvPr/>
          </p:nvGrpSpPr>
          <p:grpSpPr bwMode="auto">
            <a:xfrm>
              <a:off x="0" y="0"/>
              <a:ext cx="784" cy="784"/>
              <a:chOff x="0" y="0"/>
              <a:chExt cx="784" cy="784"/>
            </a:xfrm>
          </p:grpSpPr>
          <p:sp>
            <p:nvSpPr>
              <p:cNvPr id="194603" name="Oval 43"/>
              <p:cNvSpPr>
                <a:spLocks/>
              </p:cNvSpPr>
              <p:nvPr/>
            </p:nvSpPr>
            <p:spPr bwMode="auto">
              <a:xfrm rot="2700000">
                <a:off x="110" y="118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4604" name="Rectangle 44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D</a:t>
                </a:r>
              </a:p>
            </p:txBody>
          </p:sp>
        </p:grpSp>
      </p:grpSp>
      <p:pic>
        <p:nvPicPr>
          <p:cNvPr id="194605" name="Picture 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175" y="6234113"/>
            <a:ext cx="762000" cy="423862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sp>
        <p:nvSpPr>
          <p:cNvPr id="194606" name="Rectangle 46"/>
          <p:cNvSpPr>
            <a:spLocks/>
          </p:cNvSpPr>
          <p:nvPr/>
        </p:nvSpPr>
        <p:spPr bwMode="auto">
          <a:xfrm>
            <a:off x="1371600" y="6354763"/>
            <a:ext cx="5346700" cy="203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800" dirty="0">
                <a:solidFill>
                  <a:srgbClr val="595959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Copyright © 2015 National Apartment Association </a:t>
            </a:r>
          </a:p>
        </p:txBody>
      </p:sp>
      <p:sp>
        <p:nvSpPr>
          <p:cNvPr id="194607" name="Rectangle 47"/>
          <p:cNvSpPr>
            <a:spLocks noGrp="1" noChangeArrowheads="1"/>
          </p:cNvSpPr>
          <p:nvPr>
            <p:ph type="title"/>
          </p:nvPr>
        </p:nvSpPr>
        <p:spPr>
          <a:xfrm>
            <a:off x="1003300" y="100013"/>
            <a:ext cx="6997700" cy="1141412"/>
          </a:xfrm>
          <a:ln/>
        </p:spPr>
        <p:txBody>
          <a:bodyPr>
            <a:normAutofit/>
          </a:bodyPr>
          <a:lstStyle/>
          <a:p>
            <a:r>
              <a:rPr lang="en-US" sz="2800" dirty="0"/>
              <a:t>Knowledge Check: Legal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70242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349056" presetClass="entr" presetSubtype="9018090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0E5BF-4D1A-4738-AC7E-8E9766A9EEC1}" type="slidenum">
              <a:rPr lang="en-US"/>
              <a:pPr/>
              <a:t>38</a:t>
            </a:fld>
            <a:endParaRPr lang="en-US"/>
          </a:p>
        </p:txBody>
      </p:sp>
      <p:pic>
        <p:nvPicPr>
          <p:cNvPr id="1966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75" y="6234113"/>
            <a:ext cx="762000" cy="423862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sp>
        <p:nvSpPr>
          <p:cNvPr id="196610" name="Rectangle 2"/>
          <p:cNvSpPr>
            <a:spLocks/>
          </p:cNvSpPr>
          <p:nvPr/>
        </p:nvSpPr>
        <p:spPr bwMode="auto">
          <a:xfrm>
            <a:off x="1371600" y="6354763"/>
            <a:ext cx="5346700" cy="203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800" dirty="0">
                <a:solidFill>
                  <a:srgbClr val="595959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Copyright © 2016 National Apartment Association </a:t>
            </a:r>
          </a:p>
        </p:txBody>
      </p:sp>
      <p:sp>
        <p:nvSpPr>
          <p:cNvPr id="196611" name="Rectangle 3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96612" name="Group 4"/>
          <p:cNvGrpSpPr>
            <a:grpSpLocks/>
          </p:cNvGrpSpPr>
          <p:nvPr/>
        </p:nvGrpSpPr>
        <p:grpSpPr bwMode="auto">
          <a:xfrm>
            <a:off x="407988" y="474663"/>
            <a:ext cx="374650" cy="360362"/>
            <a:chOff x="0" y="0"/>
            <a:chExt cx="236" cy="226"/>
          </a:xfrm>
        </p:grpSpPr>
        <p:sp>
          <p:nvSpPr>
            <p:cNvPr id="196613" name="Rectangle 5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6614" name="Rectangle 6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6615" name="Rectangle 7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6616" name="Rectangle 8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966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20700" y="1370013"/>
            <a:ext cx="3810000" cy="4756150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dirty="0"/>
              <a:t>15. A lease drawn up to meet which element of contract? </a:t>
            </a:r>
          </a:p>
        </p:txBody>
      </p:sp>
      <p:grpSp>
        <p:nvGrpSpPr>
          <p:cNvPr id="196618" name="Group 10"/>
          <p:cNvGrpSpPr>
            <a:grpSpLocks/>
          </p:cNvGrpSpPr>
          <p:nvPr/>
        </p:nvGrpSpPr>
        <p:grpSpPr bwMode="auto">
          <a:xfrm>
            <a:off x="4510088" y="1063625"/>
            <a:ext cx="3364083" cy="1244600"/>
            <a:chOff x="0" y="0"/>
            <a:chExt cx="2118" cy="784"/>
          </a:xfrm>
        </p:grpSpPr>
        <p:grpSp>
          <p:nvGrpSpPr>
            <p:cNvPr id="196619" name="Group 11"/>
            <p:cNvGrpSpPr>
              <a:grpSpLocks/>
            </p:cNvGrpSpPr>
            <p:nvPr/>
          </p:nvGrpSpPr>
          <p:grpSpPr bwMode="auto">
            <a:xfrm>
              <a:off x="380" y="124"/>
              <a:ext cx="1738" cy="536"/>
              <a:chOff x="-36" y="0"/>
              <a:chExt cx="1738" cy="536"/>
            </a:xfrm>
          </p:grpSpPr>
          <p:sp>
            <p:nvSpPr>
              <p:cNvPr id="196620" name="AutoShape 12"/>
              <p:cNvSpPr>
                <a:spLocks/>
              </p:cNvSpPr>
              <p:nvPr/>
            </p:nvSpPr>
            <p:spPr bwMode="auto">
              <a:xfrm>
                <a:off x="-36" y="0"/>
                <a:ext cx="1496" cy="536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6621" name="Rectangle 13"/>
              <p:cNvSpPr>
                <a:spLocks/>
              </p:cNvSpPr>
              <p:nvPr/>
            </p:nvSpPr>
            <p:spPr bwMode="auto">
              <a:xfrm>
                <a:off x="262" y="98"/>
                <a:ext cx="1440" cy="35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Offer</a:t>
                </a:r>
              </a:p>
            </p:txBody>
          </p:sp>
        </p:grpSp>
        <p:grpSp>
          <p:nvGrpSpPr>
            <p:cNvPr id="196622" name="Group 14"/>
            <p:cNvGrpSpPr>
              <a:grpSpLocks/>
            </p:cNvGrpSpPr>
            <p:nvPr/>
          </p:nvGrpSpPr>
          <p:grpSpPr bwMode="auto">
            <a:xfrm>
              <a:off x="0" y="0"/>
              <a:ext cx="784" cy="784"/>
              <a:chOff x="0" y="0"/>
              <a:chExt cx="784" cy="784"/>
            </a:xfrm>
          </p:grpSpPr>
          <p:sp>
            <p:nvSpPr>
              <p:cNvPr id="196623" name="Oval 15"/>
              <p:cNvSpPr>
                <a:spLocks/>
              </p:cNvSpPr>
              <p:nvPr/>
            </p:nvSpPr>
            <p:spPr bwMode="auto">
              <a:xfrm rot="2700000">
                <a:off x="110" y="118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6624" name="Rectangle 16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A</a:t>
                </a:r>
              </a:p>
            </p:txBody>
          </p:sp>
        </p:grpSp>
      </p:grpSp>
      <p:grpSp>
        <p:nvGrpSpPr>
          <p:cNvPr id="196625" name="Group 17"/>
          <p:cNvGrpSpPr>
            <a:grpSpLocks/>
          </p:cNvGrpSpPr>
          <p:nvPr/>
        </p:nvGrpSpPr>
        <p:grpSpPr bwMode="auto">
          <a:xfrm>
            <a:off x="4510088" y="2203450"/>
            <a:ext cx="3364083" cy="1244600"/>
            <a:chOff x="0" y="0"/>
            <a:chExt cx="2118" cy="784"/>
          </a:xfrm>
        </p:grpSpPr>
        <p:grpSp>
          <p:nvGrpSpPr>
            <p:cNvPr id="196626" name="Group 18"/>
            <p:cNvGrpSpPr>
              <a:grpSpLocks/>
            </p:cNvGrpSpPr>
            <p:nvPr/>
          </p:nvGrpSpPr>
          <p:grpSpPr bwMode="auto">
            <a:xfrm>
              <a:off x="416" y="124"/>
              <a:ext cx="1702" cy="536"/>
              <a:chOff x="0" y="0"/>
              <a:chExt cx="1702" cy="536"/>
            </a:xfrm>
          </p:grpSpPr>
          <p:sp>
            <p:nvSpPr>
              <p:cNvPr id="196627" name="AutoShape 19"/>
              <p:cNvSpPr>
                <a:spLocks/>
              </p:cNvSpPr>
              <p:nvPr/>
            </p:nvSpPr>
            <p:spPr bwMode="auto">
              <a:xfrm>
                <a:off x="0" y="0"/>
                <a:ext cx="1496" cy="536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6628" name="Rectangle 20"/>
              <p:cNvSpPr>
                <a:spLocks/>
              </p:cNvSpPr>
              <p:nvPr/>
            </p:nvSpPr>
            <p:spPr bwMode="auto">
              <a:xfrm>
                <a:off x="262" y="82"/>
                <a:ext cx="1440" cy="35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Acceptance</a:t>
                </a:r>
              </a:p>
            </p:txBody>
          </p:sp>
        </p:grpSp>
        <p:grpSp>
          <p:nvGrpSpPr>
            <p:cNvPr id="196629" name="Group 21"/>
            <p:cNvGrpSpPr>
              <a:grpSpLocks/>
            </p:cNvGrpSpPr>
            <p:nvPr/>
          </p:nvGrpSpPr>
          <p:grpSpPr bwMode="auto">
            <a:xfrm>
              <a:off x="0" y="0"/>
              <a:ext cx="784" cy="784"/>
              <a:chOff x="0" y="0"/>
              <a:chExt cx="784" cy="784"/>
            </a:xfrm>
          </p:grpSpPr>
          <p:sp>
            <p:nvSpPr>
              <p:cNvPr id="196630" name="Oval 22"/>
              <p:cNvSpPr>
                <a:spLocks/>
              </p:cNvSpPr>
              <p:nvPr/>
            </p:nvSpPr>
            <p:spPr bwMode="auto">
              <a:xfrm rot="2700000">
                <a:off x="110" y="118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6631" name="Rectangle 23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B</a:t>
                </a:r>
              </a:p>
            </p:txBody>
          </p:sp>
        </p:grpSp>
      </p:grpSp>
      <p:grpSp>
        <p:nvGrpSpPr>
          <p:cNvPr id="196632" name="Group 24"/>
          <p:cNvGrpSpPr>
            <a:grpSpLocks/>
          </p:cNvGrpSpPr>
          <p:nvPr/>
        </p:nvGrpSpPr>
        <p:grpSpPr bwMode="auto">
          <a:xfrm>
            <a:off x="4510088" y="3341688"/>
            <a:ext cx="3338670" cy="1246187"/>
            <a:chOff x="0" y="0"/>
            <a:chExt cx="2102" cy="784"/>
          </a:xfrm>
        </p:grpSpPr>
        <p:grpSp>
          <p:nvGrpSpPr>
            <p:cNvPr id="196633" name="Group 25"/>
            <p:cNvGrpSpPr>
              <a:grpSpLocks/>
            </p:cNvGrpSpPr>
            <p:nvPr/>
          </p:nvGrpSpPr>
          <p:grpSpPr bwMode="auto">
            <a:xfrm>
              <a:off x="462" y="124"/>
              <a:ext cx="1640" cy="536"/>
              <a:chOff x="46" y="0"/>
              <a:chExt cx="1640" cy="536"/>
            </a:xfrm>
          </p:grpSpPr>
          <p:sp>
            <p:nvSpPr>
              <p:cNvPr id="196634" name="AutoShape 26"/>
              <p:cNvSpPr>
                <a:spLocks/>
              </p:cNvSpPr>
              <p:nvPr/>
            </p:nvSpPr>
            <p:spPr bwMode="auto">
              <a:xfrm>
                <a:off x="46" y="0"/>
                <a:ext cx="1496" cy="536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6635" name="Rectangle 27"/>
              <p:cNvSpPr>
                <a:spLocks/>
              </p:cNvSpPr>
              <p:nvPr/>
            </p:nvSpPr>
            <p:spPr bwMode="auto">
              <a:xfrm>
                <a:off x="246" y="59"/>
                <a:ext cx="1440" cy="35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Consideration</a:t>
                </a:r>
              </a:p>
            </p:txBody>
          </p:sp>
        </p:grpSp>
        <p:grpSp>
          <p:nvGrpSpPr>
            <p:cNvPr id="196636" name="Group 28"/>
            <p:cNvGrpSpPr>
              <a:grpSpLocks/>
            </p:cNvGrpSpPr>
            <p:nvPr/>
          </p:nvGrpSpPr>
          <p:grpSpPr bwMode="auto">
            <a:xfrm>
              <a:off x="0" y="0"/>
              <a:ext cx="784" cy="784"/>
              <a:chOff x="0" y="0"/>
              <a:chExt cx="784" cy="784"/>
            </a:xfrm>
          </p:grpSpPr>
          <p:sp>
            <p:nvSpPr>
              <p:cNvPr id="196637" name="Oval 29"/>
              <p:cNvSpPr>
                <a:spLocks/>
              </p:cNvSpPr>
              <p:nvPr/>
            </p:nvSpPr>
            <p:spPr bwMode="auto">
              <a:xfrm rot="2700000">
                <a:off x="110" y="118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6638" name="Rectangle 30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C</a:t>
                </a:r>
              </a:p>
            </p:txBody>
          </p:sp>
        </p:grpSp>
      </p:grpSp>
      <p:grpSp>
        <p:nvGrpSpPr>
          <p:cNvPr id="196639" name="Group 31"/>
          <p:cNvGrpSpPr>
            <a:grpSpLocks/>
          </p:cNvGrpSpPr>
          <p:nvPr/>
        </p:nvGrpSpPr>
        <p:grpSpPr bwMode="auto">
          <a:xfrm>
            <a:off x="4510088" y="4481513"/>
            <a:ext cx="3351376" cy="1244600"/>
            <a:chOff x="0" y="0"/>
            <a:chExt cx="2110" cy="784"/>
          </a:xfrm>
        </p:grpSpPr>
        <p:grpSp>
          <p:nvGrpSpPr>
            <p:cNvPr id="196640" name="Group 32"/>
            <p:cNvGrpSpPr>
              <a:grpSpLocks/>
            </p:cNvGrpSpPr>
            <p:nvPr/>
          </p:nvGrpSpPr>
          <p:grpSpPr bwMode="auto">
            <a:xfrm>
              <a:off x="416" y="124"/>
              <a:ext cx="1694" cy="536"/>
              <a:chOff x="0" y="0"/>
              <a:chExt cx="1694" cy="536"/>
            </a:xfrm>
          </p:grpSpPr>
          <p:sp>
            <p:nvSpPr>
              <p:cNvPr id="196641" name="AutoShape 33"/>
              <p:cNvSpPr>
                <a:spLocks/>
              </p:cNvSpPr>
              <p:nvPr/>
            </p:nvSpPr>
            <p:spPr bwMode="auto">
              <a:xfrm>
                <a:off x="0" y="0"/>
                <a:ext cx="1496" cy="536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6642" name="Rectangle 34"/>
              <p:cNvSpPr>
                <a:spLocks/>
              </p:cNvSpPr>
              <p:nvPr/>
            </p:nvSpPr>
            <p:spPr bwMode="auto">
              <a:xfrm>
                <a:off x="254" y="92"/>
                <a:ext cx="1440" cy="35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Capacity</a:t>
                </a:r>
              </a:p>
            </p:txBody>
          </p:sp>
        </p:grpSp>
        <p:grpSp>
          <p:nvGrpSpPr>
            <p:cNvPr id="196643" name="Group 35"/>
            <p:cNvGrpSpPr>
              <a:grpSpLocks/>
            </p:cNvGrpSpPr>
            <p:nvPr/>
          </p:nvGrpSpPr>
          <p:grpSpPr bwMode="auto">
            <a:xfrm>
              <a:off x="0" y="0"/>
              <a:ext cx="784" cy="784"/>
              <a:chOff x="0" y="0"/>
              <a:chExt cx="784" cy="784"/>
            </a:xfrm>
          </p:grpSpPr>
          <p:sp>
            <p:nvSpPr>
              <p:cNvPr id="196644" name="Oval 36"/>
              <p:cNvSpPr>
                <a:spLocks/>
              </p:cNvSpPr>
              <p:nvPr/>
            </p:nvSpPr>
            <p:spPr bwMode="auto">
              <a:xfrm rot="2700000">
                <a:off x="110" y="118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6645" name="Rectangle 37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D</a:t>
                </a:r>
              </a:p>
            </p:txBody>
          </p:sp>
        </p:grpSp>
      </p:grpSp>
      <p:pic>
        <p:nvPicPr>
          <p:cNvPr id="196646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75" y="6234113"/>
            <a:ext cx="762000" cy="423862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sp>
        <p:nvSpPr>
          <p:cNvPr id="196647" name="Rectangle 39"/>
          <p:cNvSpPr>
            <a:spLocks/>
          </p:cNvSpPr>
          <p:nvPr/>
        </p:nvSpPr>
        <p:spPr bwMode="auto">
          <a:xfrm>
            <a:off x="1371600" y="6354763"/>
            <a:ext cx="5346700" cy="203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800" dirty="0">
                <a:solidFill>
                  <a:srgbClr val="595959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Copyright © 2015 National Apartment Association </a:t>
            </a:r>
          </a:p>
        </p:txBody>
      </p:sp>
      <p:grpSp>
        <p:nvGrpSpPr>
          <p:cNvPr id="196648" name="Group 40"/>
          <p:cNvGrpSpPr>
            <a:grpSpLocks/>
          </p:cNvGrpSpPr>
          <p:nvPr/>
        </p:nvGrpSpPr>
        <p:grpSpPr bwMode="auto">
          <a:xfrm>
            <a:off x="4507324" y="2211081"/>
            <a:ext cx="3351376" cy="1244600"/>
            <a:chOff x="0" y="0"/>
            <a:chExt cx="2110" cy="784"/>
          </a:xfrm>
        </p:grpSpPr>
        <p:grpSp>
          <p:nvGrpSpPr>
            <p:cNvPr id="196649" name="Group 41"/>
            <p:cNvGrpSpPr>
              <a:grpSpLocks/>
            </p:cNvGrpSpPr>
            <p:nvPr/>
          </p:nvGrpSpPr>
          <p:grpSpPr bwMode="auto">
            <a:xfrm>
              <a:off x="416" y="124"/>
              <a:ext cx="1694" cy="536"/>
              <a:chOff x="0" y="0"/>
              <a:chExt cx="1694" cy="536"/>
            </a:xfrm>
          </p:grpSpPr>
          <p:sp>
            <p:nvSpPr>
              <p:cNvPr id="196650" name="AutoShape 42"/>
              <p:cNvSpPr>
                <a:spLocks/>
              </p:cNvSpPr>
              <p:nvPr/>
            </p:nvSpPr>
            <p:spPr bwMode="auto">
              <a:xfrm>
                <a:off x="0" y="0"/>
                <a:ext cx="1496" cy="536"/>
              </a:xfrm>
              <a:prstGeom prst="roundRect">
                <a:avLst>
                  <a:gd name="adj" fmla="val 16667"/>
                </a:avLst>
              </a:prstGeom>
              <a:solidFill>
                <a:srgbClr val="C0504D"/>
              </a:solidFill>
              <a:ln w="25400" cap="flat">
                <a:solidFill>
                  <a:srgbClr val="953734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0320" dir="5400000" algn="ctr" rotWithShape="0">
                  <a:schemeClr val="bg2">
                    <a:alpha val="37999"/>
                  </a:schemeClr>
                </a:outerShdw>
              </a:effec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6651" name="Rectangle 43"/>
              <p:cNvSpPr>
                <a:spLocks/>
              </p:cNvSpPr>
              <p:nvPr/>
            </p:nvSpPr>
            <p:spPr bwMode="auto">
              <a:xfrm>
                <a:off x="254" y="65"/>
                <a:ext cx="1440" cy="35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Acceptance </a:t>
                </a:r>
              </a:p>
            </p:txBody>
          </p:sp>
        </p:grpSp>
        <p:grpSp>
          <p:nvGrpSpPr>
            <p:cNvPr id="196652" name="Group 44"/>
            <p:cNvGrpSpPr>
              <a:grpSpLocks/>
            </p:cNvGrpSpPr>
            <p:nvPr/>
          </p:nvGrpSpPr>
          <p:grpSpPr bwMode="auto">
            <a:xfrm>
              <a:off x="0" y="0"/>
              <a:ext cx="784" cy="784"/>
              <a:chOff x="0" y="0"/>
              <a:chExt cx="784" cy="784"/>
            </a:xfrm>
          </p:grpSpPr>
          <p:sp>
            <p:nvSpPr>
              <p:cNvPr id="196653" name="Oval 45"/>
              <p:cNvSpPr>
                <a:spLocks/>
              </p:cNvSpPr>
              <p:nvPr/>
            </p:nvSpPr>
            <p:spPr bwMode="auto">
              <a:xfrm rot="2700000">
                <a:off x="110" y="118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95373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6654" name="Rectangle 46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rgbClr val="953735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B</a:t>
                </a:r>
              </a:p>
            </p:txBody>
          </p:sp>
        </p:grpSp>
      </p:grpSp>
      <p:sp>
        <p:nvSpPr>
          <p:cNvPr id="196655" name="Rectangle 47"/>
          <p:cNvSpPr>
            <a:spLocks noGrp="1" noChangeArrowheads="1"/>
          </p:cNvSpPr>
          <p:nvPr>
            <p:ph type="title"/>
          </p:nvPr>
        </p:nvSpPr>
        <p:spPr>
          <a:xfrm>
            <a:off x="1003300" y="0"/>
            <a:ext cx="6870871" cy="1341438"/>
          </a:xfrm>
          <a:ln/>
        </p:spPr>
        <p:txBody>
          <a:bodyPr>
            <a:normAutofit/>
          </a:bodyPr>
          <a:lstStyle/>
          <a:p>
            <a:r>
              <a:rPr lang="en-US" sz="2800" dirty="0"/>
              <a:t>Knowledge Check: Legal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408173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349824" presetClass="entr" presetSubtype="654750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C4AB-8AA9-46B4-B8D6-C495EAC386F2}" type="slidenum">
              <a:rPr lang="en-US"/>
              <a:pPr/>
              <a:t>39</a:t>
            </a:fld>
            <a:endParaRPr lang="en-US"/>
          </a:p>
        </p:txBody>
      </p:sp>
      <p:pic>
        <p:nvPicPr>
          <p:cNvPr id="1976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75" y="6234113"/>
            <a:ext cx="762000" cy="423862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sp>
        <p:nvSpPr>
          <p:cNvPr id="197634" name="Rectangle 2"/>
          <p:cNvSpPr>
            <a:spLocks/>
          </p:cNvSpPr>
          <p:nvPr/>
        </p:nvSpPr>
        <p:spPr bwMode="auto">
          <a:xfrm>
            <a:off x="1371600" y="6354763"/>
            <a:ext cx="5346700" cy="203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800" dirty="0">
                <a:solidFill>
                  <a:srgbClr val="595959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Copyright © 2016 National Apartment Association </a:t>
            </a:r>
          </a:p>
        </p:txBody>
      </p:sp>
      <p:sp>
        <p:nvSpPr>
          <p:cNvPr id="197635" name="Rectangle 3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97636" name="Group 4"/>
          <p:cNvGrpSpPr>
            <a:grpSpLocks/>
          </p:cNvGrpSpPr>
          <p:nvPr/>
        </p:nvGrpSpPr>
        <p:grpSpPr bwMode="auto">
          <a:xfrm>
            <a:off x="407988" y="474663"/>
            <a:ext cx="374650" cy="360362"/>
            <a:chOff x="0" y="0"/>
            <a:chExt cx="236" cy="226"/>
          </a:xfrm>
        </p:grpSpPr>
        <p:sp>
          <p:nvSpPr>
            <p:cNvPr id="197637" name="Rectangle 5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38" name="Rectangle 6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39" name="Rectangle 7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40" name="Rectangle 8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9764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20700" y="1270000"/>
            <a:ext cx="3187700" cy="2540000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dirty="0"/>
              <a:t>16. When is Acceptance complete? </a:t>
            </a:r>
          </a:p>
        </p:txBody>
      </p:sp>
      <p:grpSp>
        <p:nvGrpSpPr>
          <p:cNvPr id="197642" name="Group 10"/>
          <p:cNvGrpSpPr>
            <a:grpSpLocks/>
          </p:cNvGrpSpPr>
          <p:nvPr/>
        </p:nvGrpSpPr>
        <p:grpSpPr bwMode="auto">
          <a:xfrm>
            <a:off x="3879025" y="1257993"/>
            <a:ext cx="4483167" cy="890588"/>
            <a:chOff x="-4" y="117"/>
            <a:chExt cx="2823" cy="561"/>
          </a:xfrm>
        </p:grpSpPr>
        <p:grpSp>
          <p:nvGrpSpPr>
            <p:cNvPr id="197643" name="Group 11"/>
            <p:cNvGrpSpPr>
              <a:grpSpLocks/>
            </p:cNvGrpSpPr>
            <p:nvPr/>
          </p:nvGrpSpPr>
          <p:grpSpPr bwMode="auto">
            <a:xfrm>
              <a:off x="416" y="124"/>
              <a:ext cx="2403" cy="536"/>
              <a:chOff x="0" y="0"/>
              <a:chExt cx="2402" cy="536"/>
            </a:xfrm>
          </p:grpSpPr>
          <p:sp>
            <p:nvSpPr>
              <p:cNvPr id="197644" name="AutoShape 12"/>
              <p:cNvSpPr>
                <a:spLocks/>
              </p:cNvSpPr>
              <p:nvPr/>
            </p:nvSpPr>
            <p:spPr bwMode="auto">
              <a:xfrm>
                <a:off x="0" y="0"/>
                <a:ext cx="2289" cy="536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7645" name="Rectangle 13"/>
              <p:cNvSpPr>
                <a:spLocks/>
              </p:cNvSpPr>
              <p:nvPr/>
            </p:nvSpPr>
            <p:spPr bwMode="auto">
              <a:xfrm>
                <a:off x="162" y="86"/>
                <a:ext cx="2240" cy="333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 anchor="ctr"/>
              <a:lstStyle/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When a property 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accepts an application</a:t>
                </a:r>
              </a:p>
            </p:txBody>
          </p:sp>
        </p:grpSp>
        <p:grpSp>
          <p:nvGrpSpPr>
            <p:cNvPr id="197646" name="Group 14"/>
            <p:cNvGrpSpPr>
              <a:grpSpLocks/>
            </p:cNvGrpSpPr>
            <p:nvPr/>
          </p:nvGrpSpPr>
          <p:grpSpPr bwMode="auto">
            <a:xfrm>
              <a:off x="-4" y="117"/>
              <a:ext cx="620" cy="561"/>
              <a:chOff x="-4" y="117"/>
              <a:chExt cx="620" cy="561"/>
            </a:xfrm>
          </p:grpSpPr>
          <p:sp>
            <p:nvSpPr>
              <p:cNvPr id="197647" name="Oval 15"/>
              <p:cNvSpPr>
                <a:spLocks/>
              </p:cNvSpPr>
              <p:nvPr/>
            </p:nvSpPr>
            <p:spPr bwMode="auto">
              <a:xfrm rot="2700000">
                <a:off x="-11" y="124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7648" name="Rectangle 16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A</a:t>
                </a:r>
              </a:p>
            </p:txBody>
          </p:sp>
        </p:grpSp>
      </p:grpSp>
      <p:grpSp>
        <p:nvGrpSpPr>
          <p:cNvPr id="197649" name="Group 17"/>
          <p:cNvGrpSpPr>
            <a:grpSpLocks/>
          </p:cNvGrpSpPr>
          <p:nvPr/>
        </p:nvGrpSpPr>
        <p:grpSpPr bwMode="auto">
          <a:xfrm>
            <a:off x="3878259" y="2339975"/>
            <a:ext cx="4405352" cy="942975"/>
            <a:chOff x="-6" y="86"/>
            <a:chExt cx="2774" cy="594"/>
          </a:xfrm>
        </p:grpSpPr>
        <p:grpSp>
          <p:nvGrpSpPr>
            <p:cNvPr id="197650" name="Group 18"/>
            <p:cNvGrpSpPr>
              <a:grpSpLocks/>
            </p:cNvGrpSpPr>
            <p:nvPr/>
          </p:nvGrpSpPr>
          <p:grpSpPr bwMode="auto">
            <a:xfrm>
              <a:off x="416" y="86"/>
              <a:ext cx="2352" cy="574"/>
              <a:chOff x="0" y="-26"/>
              <a:chExt cx="2351" cy="574"/>
            </a:xfrm>
          </p:grpSpPr>
          <p:sp>
            <p:nvSpPr>
              <p:cNvPr id="197651" name="AutoShape 19"/>
              <p:cNvSpPr>
                <a:spLocks/>
              </p:cNvSpPr>
              <p:nvPr/>
            </p:nvSpPr>
            <p:spPr bwMode="auto">
              <a:xfrm>
                <a:off x="0" y="12"/>
                <a:ext cx="2289" cy="536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7652" name="Rectangle 20"/>
              <p:cNvSpPr>
                <a:spLocks/>
              </p:cNvSpPr>
              <p:nvPr/>
            </p:nvSpPr>
            <p:spPr bwMode="auto">
              <a:xfrm>
                <a:off x="111" y="-26"/>
                <a:ext cx="2240" cy="560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When an applicant 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signs the lease</a:t>
                </a:r>
              </a:p>
            </p:txBody>
          </p:sp>
        </p:grpSp>
        <p:grpSp>
          <p:nvGrpSpPr>
            <p:cNvPr id="197653" name="Group 21"/>
            <p:cNvGrpSpPr>
              <a:grpSpLocks/>
            </p:cNvGrpSpPr>
            <p:nvPr/>
          </p:nvGrpSpPr>
          <p:grpSpPr bwMode="auto">
            <a:xfrm>
              <a:off x="-6" y="119"/>
              <a:ext cx="622" cy="561"/>
              <a:chOff x="-6" y="119"/>
              <a:chExt cx="622" cy="561"/>
            </a:xfrm>
          </p:grpSpPr>
          <p:sp>
            <p:nvSpPr>
              <p:cNvPr id="197654" name="Oval 22"/>
              <p:cNvSpPr>
                <a:spLocks/>
              </p:cNvSpPr>
              <p:nvPr/>
            </p:nvSpPr>
            <p:spPr bwMode="auto">
              <a:xfrm rot="2700000">
                <a:off x="-13" y="126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7655" name="Rectangle 23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B</a:t>
                </a:r>
              </a:p>
            </p:txBody>
          </p:sp>
        </p:grpSp>
      </p:grpSp>
      <p:grpSp>
        <p:nvGrpSpPr>
          <p:cNvPr id="197656" name="Group 24"/>
          <p:cNvGrpSpPr>
            <a:grpSpLocks/>
          </p:cNvGrpSpPr>
          <p:nvPr/>
        </p:nvGrpSpPr>
        <p:grpSpPr bwMode="auto">
          <a:xfrm>
            <a:off x="3990289" y="3562860"/>
            <a:ext cx="4526047" cy="909208"/>
            <a:chOff x="-11" y="124"/>
            <a:chExt cx="2850" cy="572"/>
          </a:xfrm>
        </p:grpSpPr>
        <p:grpSp>
          <p:nvGrpSpPr>
            <p:cNvPr id="197657" name="Group 25"/>
            <p:cNvGrpSpPr>
              <a:grpSpLocks/>
            </p:cNvGrpSpPr>
            <p:nvPr/>
          </p:nvGrpSpPr>
          <p:grpSpPr bwMode="auto">
            <a:xfrm>
              <a:off x="416" y="124"/>
              <a:ext cx="2423" cy="572"/>
              <a:chOff x="0" y="12"/>
              <a:chExt cx="2422" cy="572"/>
            </a:xfrm>
          </p:grpSpPr>
          <p:sp>
            <p:nvSpPr>
              <p:cNvPr id="197658" name="AutoShape 26"/>
              <p:cNvSpPr>
                <a:spLocks/>
              </p:cNvSpPr>
              <p:nvPr/>
            </p:nvSpPr>
            <p:spPr bwMode="auto">
              <a:xfrm>
                <a:off x="0" y="12"/>
                <a:ext cx="2289" cy="536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7659" name="Rectangle 27"/>
              <p:cNvSpPr>
                <a:spLocks/>
              </p:cNvSpPr>
              <p:nvPr/>
            </p:nvSpPr>
            <p:spPr bwMode="auto">
              <a:xfrm>
                <a:off x="159" y="24"/>
                <a:ext cx="2263" cy="560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When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the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property manager signs a lease</a:t>
                </a:r>
              </a:p>
            </p:txBody>
          </p:sp>
        </p:grpSp>
        <p:grpSp>
          <p:nvGrpSpPr>
            <p:cNvPr id="197660" name="Group 28"/>
            <p:cNvGrpSpPr>
              <a:grpSpLocks/>
            </p:cNvGrpSpPr>
            <p:nvPr/>
          </p:nvGrpSpPr>
          <p:grpSpPr bwMode="auto">
            <a:xfrm>
              <a:off x="-11" y="127"/>
              <a:ext cx="627" cy="561"/>
              <a:chOff x="-11" y="127"/>
              <a:chExt cx="627" cy="561"/>
            </a:xfrm>
          </p:grpSpPr>
          <p:sp>
            <p:nvSpPr>
              <p:cNvPr id="197661" name="Oval 29"/>
              <p:cNvSpPr>
                <a:spLocks/>
              </p:cNvSpPr>
              <p:nvPr/>
            </p:nvSpPr>
            <p:spPr bwMode="auto">
              <a:xfrm rot="2700000">
                <a:off x="-18" y="134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7662" name="Rectangle 30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C</a:t>
                </a:r>
              </a:p>
            </p:txBody>
          </p:sp>
        </p:grpSp>
      </p:grpSp>
      <p:grpSp>
        <p:nvGrpSpPr>
          <p:cNvPr id="197663" name="Group 31"/>
          <p:cNvGrpSpPr>
            <a:grpSpLocks/>
          </p:cNvGrpSpPr>
          <p:nvPr/>
        </p:nvGrpSpPr>
        <p:grpSpPr bwMode="auto">
          <a:xfrm>
            <a:off x="4290330" y="4647407"/>
            <a:ext cx="4432349" cy="889000"/>
            <a:chOff x="176" y="118"/>
            <a:chExt cx="2791" cy="560"/>
          </a:xfrm>
        </p:grpSpPr>
        <p:grpSp>
          <p:nvGrpSpPr>
            <p:cNvPr id="197664" name="Group 32"/>
            <p:cNvGrpSpPr>
              <a:grpSpLocks/>
            </p:cNvGrpSpPr>
            <p:nvPr/>
          </p:nvGrpSpPr>
          <p:grpSpPr bwMode="auto">
            <a:xfrm>
              <a:off x="516" y="118"/>
              <a:ext cx="2451" cy="560"/>
              <a:chOff x="100" y="6"/>
              <a:chExt cx="2450" cy="560"/>
            </a:xfrm>
          </p:grpSpPr>
          <p:sp>
            <p:nvSpPr>
              <p:cNvPr id="197665" name="AutoShape 33"/>
              <p:cNvSpPr>
                <a:spLocks/>
              </p:cNvSpPr>
              <p:nvPr/>
            </p:nvSpPr>
            <p:spPr bwMode="auto">
              <a:xfrm>
                <a:off x="100" y="17"/>
                <a:ext cx="2289" cy="536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7666" name="Rectangle 34"/>
              <p:cNvSpPr>
                <a:spLocks/>
              </p:cNvSpPr>
              <p:nvPr/>
            </p:nvSpPr>
            <p:spPr bwMode="auto">
              <a:xfrm>
                <a:off x="310" y="6"/>
                <a:ext cx="2240" cy="560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When a lease is signed by all parties</a:t>
                </a:r>
              </a:p>
            </p:txBody>
          </p:sp>
        </p:grpSp>
        <p:sp>
          <p:nvSpPr>
            <p:cNvPr id="197669" name="Rectangle 37"/>
            <p:cNvSpPr>
              <a:spLocks/>
            </p:cNvSpPr>
            <p:nvPr/>
          </p:nvSpPr>
          <p:spPr bwMode="auto">
            <a:xfrm>
              <a:off x="176" y="212"/>
              <a:ext cx="440" cy="360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32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D</a:t>
              </a:r>
            </a:p>
          </p:txBody>
        </p:sp>
      </p:grpSp>
      <p:pic>
        <p:nvPicPr>
          <p:cNvPr id="197670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75" y="6234113"/>
            <a:ext cx="762000" cy="423862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sp>
        <p:nvSpPr>
          <p:cNvPr id="197671" name="Rectangle 39"/>
          <p:cNvSpPr>
            <a:spLocks/>
          </p:cNvSpPr>
          <p:nvPr/>
        </p:nvSpPr>
        <p:spPr bwMode="auto">
          <a:xfrm>
            <a:off x="1371600" y="6354763"/>
            <a:ext cx="5346700" cy="203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800" dirty="0">
                <a:solidFill>
                  <a:srgbClr val="595959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Copyright © 2015 National Apartment Association </a:t>
            </a:r>
          </a:p>
        </p:txBody>
      </p:sp>
      <p:grpSp>
        <p:nvGrpSpPr>
          <p:cNvPr id="197672" name="Group 40"/>
          <p:cNvGrpSpPr>
            <a:grpSpLocks/>
          </p:cNvGrpSpPr>
          <p:nvPr/>
        </p:nvGrpSpPr>
        <p:grpSpPr bwMode="auto">
          <a:xfrm>
            <a:off x="4022813" y="4635501"/>
            <a:ext cx="4475227" cy="917576"/>
            <a:chOff x="-84" y="104"/>
            <a:chExt cx="2818" cy="578"/>
          </a:xfrm>
        </p:grpSpPr>
        <p:grpSp>
          <p:nvGrpSpPr>
            <p:cNvPr id="197673" name="Group 41"/>
            <p:cNvGrpSpPr>
              <a:grpSpLocks/>
            </p:cNvGrpSpPr>
            <p:nvPr/>
          </p:nvGrpSpPr>
          <p:grpSpPr bwMode="auto">
            <a:xfrm>
              <a:off x="416" y="122"/>
              <a:ext cx="2318" cy="560"/>
              <a:chOff x="0" y="10"/>
              <a:chExt cx="2317" cy="560"/>
            </a:xfrm>
          </p:grpSpPr>
          <p:sp>
            <p:nvSpPr>
              <p:cNvPr id="197674" name="AutoShape 42"/>
              <p:cNvSpPr>
                <a:spLocks/>
              </p:cNvSpPr>
              <p:nvPr/>
            </p:nvSpPr>
            <p:spPr bwMode="auto">
              <a:xfrm>
                <a:off x="0" y="12"/>
                <a:ext cx="2289" cy="536"/>
              </a:xfrm>
              <a:prstGeom prst="roundRect">
                <a:avLst>
                  <a:gd name="adj" fmla="val 16667"/>
                </a:avLst>
              </a:prstGeom>
              <a:solidFill>
                <a:srgbClr val="C0504D"/>
              </a:solidFill>
              <a:ln w="25400" cap="flat">
                <a:solidFill>
                  <a:srgbClr val="953734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0320" dir="5400000" algn="ctr" rotWithShape="0">
                  <a:schemeClr val="bg2">
                    <a:alpha val="37999"/>
                  </a:schemeClr>
                </a:outerShdw>
              </a:effec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7675" name="Rectangle 43"/>
              <p:cNvSpPr>
                <a:spLocks/>
              </p:cNvSpPr>
              <p:nvPr/>
            </p:nvSpPr>
            <p:spPr bwMode="auto">
              <a:xfrm>
                <a:off x="77" y="10"/>
                <a:ext cx="2240" cy="560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When a lease is signed by all parties</a:t>
                </a:r>
              </a:p>
            </p:txBody>
          </p:sp>
        </p:grpSp>
        <p:grpSp>
          <p:nvGrpSpPr>
            <p:cNvPr id="197676" name="Group 44"/>
            <p:cNvGrpSpPr>
              <a:grpSpLocks/>
            </p:cNvGrpSpPr>
            <p:nvPr/>
          </p:nvGrpSpPr>
          <p:grpSpPr bwMode="auto">
            <a:xfrm>
              <a:off x="-84" y="104"/>
              <a:ext cx="607" cy="561"/>
              <a:chOff x="-84" y="104"/>
              <a:chExt cx="607" cy="561"/>
            </a:xfrm>
          </p:grpSpPr>
          <p:sp>
            <p:nvSpPr>
              <p:cNvPr id="197677" name="Oval 45"/>
              <p:cNvSpPr>
                <a:spLocks/>
              </p:cNvSpPr>
              <p:nvPr/>
            </p:nvSpPr>
            <p:spPr bwMode="auto">
              <a:xfrm rot="2700000">
                <a:off x="-91" y="111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95373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7678" name="Rectangle 46"/>
              <p:cNvSpPr>
                <a:spLocks/>
              </p:cNvSpPr>
              <p:nvPr/>
            </p:nvSpPr>
            <p:spPr bwMode="auto">
              <a:xfrm>
                <a:off x="83" y="19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 dirty="0">
                    <a:solidFill>
                      <a:srgbClr val="953735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D</a:t>
                </a:r>
              </a:p>
            </p:txBody>
          </p:sp>
        </p:grpSp>
      </p:grpSp>
      <p:sp>
        <p:nvSpPr>
          <p:cNvPr id="197679" name="Rectangle 47"/>
          <p:cNvSpPr>
            <a:spLocks noGrp="1" noChangeArrowheads="1"/>
          </p:cNvSpPr>
          <p:nvPr>
            <p:ph type="title"/>
          </p:nvPr>
        </p:nvSpPr>
        <p:spPr>
          <a:xfrm>
            <a:off x="1003300" y="71438"/>
            <a:ext cx="6692900" cy="1198562"/>
          </a:xfrm>
          <a:ln/>
        </p:spPr>
        <p:txBody>
          <a:bodyPr>
            <a:normAutofit/>
          </a:bodyPr>
          <a:lstStyle/>
          <a:p>
            <a:r>
              <a:rPr lang="en-US" sz="2800" dirty="0"/>
              <a:t>Knowledge Check: Legal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95796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350208" presetClass="entr" presetSubtype="655615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Shape 841"/>
          <p:cNvSpPr>
            <a:spLocks noGrp="1"/>
          </p:cNvSpPr>
          <p:nvPr>
            <p:ph type="title"/>
          </p:nvPr>
        </p:nvSpPr>
        <p:spPr>
          <a:xfrm>
            <a:off x="2592984" y="304800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b="1" spc="-200"/>
            </a:lvl1pPr>
          </a:lstStyle>
          <a:p>
            <a:pPr lvl="0">
              <a:defRPr sz="1800" b="0" spc="0"/>
            </a:pPr>
            <a:r>
              <a:rPr sz="3200" b="1" spc="-200" dirty="0"/>
              <a:t>Knowledge Check</a:t>
            </a:r>
            <a:r>
              <a:rPr lang="en-US" sz="3200" dirty="0"/>
              <a:t> – Industry Essentials</a:t>
            </a:r>
            <a:endParaRPr sz="3200" b="1" spc="-200" dirty="0"/>
          </a:p>
        </p:txBody>
      </p:sp>
      <p:sp>
        <p:nvSpPr>
          <p:cNvPr id="842" name="Shape 842"/>
          <p:cNvSpPr>
            <a:spLocks noGrp="1"/>
          </p:cNvSpPr>
          <p:nvPr>
            <p:ph type="body" idx="1"/>
          </p:nvPr>
        </p:nvSpPr>
        <p:spPr>
          <a:xfrm>
            <a:off x="2237931" y="1371599"/>
            <a:ext cx="6180206" cy="5227164"/>
          </a:xfrm>
          <a:prstGeom prst="rect">
            <a:avLst/>
          </a:prstGeom>
        </p:spPr>
        <p:txBody>
          <a:bodyPr/>
          <a:lstStyle/>
          <a:p>
            <a:pPr lvl="0">
              <a:buAutoNum type="arabicPeriod" startAt="10"/>
              <a:defRPr sz="1800" spc="0"/>
            </a:pPr>
            <a:r>
              <a:rPr sz="2200" spc="-100" dirty="0"/>
              <a:t>What types of affordable housing are available?</a:t>
            </a:r>
          </a:p>
          <a:p>
            <a:pPr marL="674608" lvl="1" indent="-212646"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Section 8</a:t>
            </a:r>
            <a:endParaRPr sz="2000" spc="-100" dirty="0"/>
          </a:p>
          <a:p>
            <a:pPr marL="674608" lvl="1" indent="-212646"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Low Income Housing Tax Credit (LIHTC)</a:t>
            </a:r>
            <a:endParaRPr lang="en-US" sz="1900" spc="-100" dirty="0">
              <a:solidFill>
                <a:srgbClr val="C00000"/>
              </a:solidFill>
              <a:ea typeface="Helvetica LT Std Black"/>
              <a:sym typeface="Helvetica LT Std Black"/>
            </a:endParaRPr>
          </a:p>
          <a:p>
            <a:pPr marL="674608" lvl="1" indent="-212646"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Workforce Housing</a:t>
            </a:r>
            <a:endParaRPr sz="2000" spc="-100" dirty="0"/>
          </a:p>
          <a:p>
            <a:pPr lvl="0">
              <a:buAutoNum type="arabicPeriod" startAt="11"/>
              <a:defRPr sz="1800" spc="0"/>
            </a:pPr>
            <a:r>
              <a:rPr sz="2200" spc="-100" dirty="0"/>
              <a:t>What types of senior housing are available to people over 55?</a:t>
            </a:r>
          </a:p>
          <a:p>
            <a:pPr marL="674608" lvl="1" indent="-212646"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Independent Living</a:t>
            </a:r>
            <a:endParaRPr sz="2000" spc="-100" dirty="0"/>
          </a:p>
          <a:p>
            <a:pPr marL="674608" lvl="1" indent="-212646"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Assisted Livin</a:t>
            </a:r>
            <a:r>
              <a:rPr lang="en-US"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g</a:t>
            </a:r>
          </a:p>
          <a:p>
            <a:pPr marL="674608" lvl="1" indent="-212646"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Full Service or Continuing Senior Care</a:t>
            </a:r>
            <a:endParaRPr sz="2000" spc="-100" dirty="0"/>
          </a:p>
          <a:p>
            <a:pPr lvl="0">
              <a:buAutoNum type="arabicPeriod" startAt="12"/>
              <a:defRPr sz="1800" spc="0"/>
            </a:pPr>
            <a:r>
              <a:rPr sz="2200" spc="-100" dirty="0"/>
              <a:t>In what type of housing do residents own a “share” of the property and occupy a unit as if they were owners?</a:t>
            </a:r>
            <a:r>
              <a:rPr lang="en-US" sz="1800" spc="0" dirty="0"/>
              <a:t>  </a:t>
            </a:r>
            <a:r>
              <a:rPr sz="21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Co-op</a:t>
            </a:r>
            <a:r>
              <a:rPr lang="en-US" sz="21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 </a:t>
            </a:r>
            <a:r>
              <a:rPr lang="en-US" sz="2400" b="1" spc="-150" dirty="0">
                <a:solidFill>
                  <a:srgbClr val="EC0044"/>
                </a:solidFill>
              </a:rPr>
              <a:t>.</a:t>
            </a:r>
            <a:endParaRPr sz="2100" spc="-100" dirty="0">
              <a:solidFill>
                <a:srgbClr val="C00000"/>
              </a:solidFill>
              <a:ea typeface="Helvetica LT Std Black"/>
              <a:sym typeface="Helvetica LT Std Black"/>
            </a:endParaRPr>
          </a:p>
        </p:txBody>
      </p:sp>
    </p:spTree>
    <p:extLst>
      <p:ext uri="{BB962C8B-B14F-4D97-AF65-F5344CB8AC3E}">
        <p14:creationId xmlns:p14="http://schemas.microsoft.com/office/powerpoint/2010/main" val="2431449704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F1083-B86D-4F65-A39E-91F9DC02A662}" type="slidenum">
              <a:rPr lang="en-US"/>
              <a:pPr/>
              <a:t>40</a:t>
            </a:fld>
            <a:endParaRPr lang="en-US"/>
          </a:p>
        </p:txBody>
      </p:sp>
      <p:pic>
        <p:nvPicPr>
          <p:cNvPr id="1986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75" y="6234113"/>
            <a:ext cx="762000" cy="423862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sp>
        <p:nvSpPr>
          <p:cNvPr id="198658" name="Rectangle 2"/>
          <p:cNvSpPr>
            <a:spLocks/>
          </p:cNvSpPr>
          <p:nvPr/>
        </p:nvSpPr>
        <p:spPr bwMode="auto">
          <a:xfrm>
            <a:off x="1371600" y="6354763"/>
            <a:ext cx="5346700" cy="203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800" dirty="0">
                <a:solidFill>
                  <a:srgbClr val="595959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Copyright © 2016 National Apartment Association </a:t>
            </a:r>
          </a:p>
        </p:txBody>
      </p:sp>
      <p:sp>
        <p:nvSpPr>
          <p:cNvPr id="198659" name="Rectangle 3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98660" name="Group 4"/>
          <p:cNvGrpSpPr>
            <a:grpSpLocks/>
          </p:cNvGrpSpPr>
          <p:nvPr/>
        </p:nvGrpSpPr>
        <p:grpSpPr bwMode="auto">
          <a:xfrm>
            <a:off x="407988" y="474663"/>
            <a:ext cx="374650" cy="360362"/>
            <a:chOff x="0" y="0"/>
            <a:chExt cx="236" cy="226"/>
          </a:xfrm>
        </p:grpSpPr>
        <p:sp>
          <p:nvSpPr>
            <p:cNvPr id="198661" name="Rectangle 5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8662" name="Rectangle 6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8663" name="Rectangle 7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8664" name="Rectangle 8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9866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20700" y="1255713"/>
            <a:ext cx="2922588" cy="4756150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dirty="0"/>
              <a:t>17. What is Consideration?  </a:t>
            </a:r>
          </a:p>
        </p:txBody>
      </p:sp>
      <p:pic>
        <p:nvPicPr>
          <p:cNvPr id="19866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75" y="6234113"/>
            <a:ext cx="762000" cy="423862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sp>
        <p:nvSpPr>
          <p:cNvPr id="198667" name="Rectangle 11"/>
          <p:cNvSpPr>
            <a:spLocks/>
          </p:cNvSpPr>
          <p:nvPr/>
        </p:nvSpPr>
        <p:spPr bwMode="auto">
          <a:xfrm>
            <a:off x="1371600" y="6354763"/>
            <a:ext cx="5346700" cy="203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800" dirty="0">
                <a:solidFill>
                  <a:srgbClr val="595959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Copyright © 2015 National Apartment Association </a:t>
            </a:r>
          </a:p>
        </p:txBody>
      </p:sp>
      <p:grpSp>
        <p:nvGrpSpPr>
          <p:cNvPr id="198668" name="Group 12"/>
          <p:cNvGrpSpPr>
            <a:grpSpLocks/>
          </p:cNvGrpSpPr>
          <p:nvPr/>
        </p:nvGrpSpPr>
        <p:grpSpPr bwMode="auto">
          <a:xfrm>
            <a:off x="3443288" y="1063625"/>
            <a:ext cx="5651500" cy="1422400"/>
            <a:chOff x="0" y="0"/>
            <a:chExt cx="3560" cy="896"/>
          </a:xfrm>
        </p:grpSpPr>
        <p:grpSp>
          <p:nvGrpSpPr>
            <p:cNvPr id="198669" name="Group 13"/>
            <p:cNvGrpSpPr>
              <a:grpSpLocks/>
            </p:cNvGrpSpPr>
            <p:nvPr/>
          </p:nvGrpSpPr>
          <p:grpSpPr bwMode="auto">
            <a:xfrm>
              <a:off x="476" y="124"/>
              <a:ext cx="3084" cy="637"/>
              <a:chOff x="0" y="0"/>
              <a:chExt cx="3083" cy="637"/>
            </a:xfrm>
          </p:grpSpPr>
          <p:sp>
            <p:nvSpPr>
              <p:cNvPr id="198670" name="AutoShape 14"/>
              <p:cNvSpPr>
                <a:spLocks/>
              </p:cNvSpPr>
              <p:nvPr/>
            </p:nvSpPr>
            <p:spPr bwMode="auto">
              <a:xfrm>
                <a:off x="0" y="0"/>
                <a:ext cx="2765" cy="633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8671" name="Rectangle 15"/>
              <p:cNvSpPr>
                <a:spLocks/>
              </p:cNvSpPr>
              <p:nvPr/>
            </p:nvSpPr>
            <p:spPr bwMode="auto">
              <a:xfrm>
                <a:off x="379" y="5"/>
                <a:ext cx="2704" cy="63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Something of value is exchanged for something of value from another party </a:t>
                </a:r>
              </a:p>
            </p:txBody>
          </p:sp>
        </p:grpSp>
        <p:grpSp>
          <p:nvGrpSpPr>
            <p:cNvPr id="198672" name="Group 16"/>
            <p:cNvGrpSpPr>
              <a:grpSpLocks/>
            </p:cNvGrpSpPr>
            <p:nvPr/>
          </p:nvGrpSpPr>
          <p:grpSpPr bwMode="auto">
            <a:xfrm>
              <a:off x="0" y="0"/>
              <a:ext cx="896" cy="896"/>
              <a:chOff x="0" y="0"/>
              <a:chExt cx="896" cy="896"/>
            </a:xfrm>
          </p:grpSpPr>
          <p:sp>
            <p:nvSpPr>
              <p:cNvPr id="198673" name="Oval 17"/>
              <p:cNvSpPr>
                <a:spLocks/>
              </p:cNvSpPr>
              <p:nvPr/>
            </p:nvSpPr>
            <p:spPr bwMode="auto">
              <a:xfrm rot="2700000">
                <a:off x="131" y="131"/>
                <a:ext cx="633" cy="633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8674" name="Rectangle 18"/>
              <p:cNvSpPr>
                <a:spLocks/>
              </p:cNvSpPr>
              <p:nvPr/>
            </p:nvSpPr>
            <p:spPr bwMode="auto">
              <a:xfrm>
                <a:off x="232" y="268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A</a:t>
                </a:r>
              </a:p>
            </p:txBody>
          </p:sp>
        </p:grpSp>
      </p:grpSp>
      <p:grpSp>
        <p:nvGrpSpPr>
          <p:cNvPr id="198675" name="Group 19"/>
          <p:cNvGrpSpPr>
            <a:grpSpLocks/>
          </p:cNvGrpSpPr>
          <p:nvPr/>
        </p:nvGrpSpPr>
        <p:grpSpPr bwMode="auto">
          <a:xfrm>
            <a:off x="3443288" y="2203450"/>
            <a:ext cx="5146675" cy="1422400"/>
            <a:chOff x="0" y="0"/>
            <a:chExt cx="3242" cy="896"/>
          </a:xfrm>
        </p:grpSpPr>
        <p:grpSp>
          <p:nvGrpSpPr>
            <p:cNvPr id="198676" name="Group 20"/>
            <p:cNvGrpSpPr>
              <a:grpSpLocks/>
            </p:cNvGrpSpPr>
            <p:nvPr/>
          </p:nvGrpSpPr>
          <p:grpSpPr bwMode="auto">
            <a:xfrm>
              <a:off x="476" y="124"/>
              <a:ext cx="2766" cy="633"/>
              <a:chOff x="0" y="0"/>
              <a:chExt cx="2765" cy="633"/>
            </a:xfrm>
          </p:grpSpPr>
          <p:sp>
            <p:nvSpPr>
              <p:cNvPr id="198677" name="AutoShape 21"/>
              <p:cNvSpPr>
                <a:spLocks/>
              </p:cNvSpPr>
              <p:nvPr/>
            </p:nvSpPr>
            <p:spPr bwMode="auto">
              <a:xfrm>
                <a:off x="0" y="0"/>
                <a:ext cx="2765" cy="633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8678" name="Rectangle 22"/>
              <p:cNvSpPr>
                <a:spLocks/>
              </p:cNvSpPr>
              <p:nvPr/>
            </p:nvSpPr>
            <p:spPr bwMode="auto">
              <a:xfrm>
                <a:off x="30" y="36"/>
                <a:ext cx="2704" cy="560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r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An invitation to enter into a legally binding contract</a:t>
                </a:r>
              </a:p>
            </p:txBody>
          </p:sp>
        </p:grpSp>
        <p:grpSp>
          <p:nvGrpSpPr>
            <p:cNvPr id="198679" name="Group 23"/>
            <p:cNvGrpSpPr>
              <a:grpSpLocks/>
            </p:cNvGrpSpPr>
            <p:nvPr/>
          </p:nvGrpSpPr>
          <p:grpSpPr bwMode="auto">
            <a:xfrm>
              <a:off x="0" y="0"/>
              <a:ext cx="896" cy="896"/>
              <a:chOff x="0" y="0"/>
              <a:chExt cx="896" cy="896"/>
            </a:xfrm>
          </p:grpSpPr>
          <p:sp>
            <p:nvSpPr>
              <p:cNvPr id="198680" name="Oval 24"/>
              <p:cNvSpPr>
                <a:spLocks/>
              </p:cNvSpPr>
              <p:nvPr/>
            </p:nvSpPr>
            <p:spPr bwMode="auto">
              <a:xfrm rot="2700000">
                <a:off x="131" y="131"/>
                <a:ext cx="633" cy="633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8681" name="Rectangle 25"/>
              <p:cNvSpPr>
                <a:spLocks/>
              </p:cNvSpPr>
              <p:nvPr/>
            </p:nvSpPr>
            <p:spPr bwMode="auto">
              <a:xfrm>
                <a:off x="236" y="261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B</a:t>
                </a:r>
              </a:p>
            </p:txBody>
          </p:sp>
        </p:grpSp>
      </p:grpSp>
      <p:grpSp>
        <p:nvGrpSpPr>
          <p:cNvPr id="198682" name="Group 26"/>
          <p:cNvGrpSpPr>
            <a:grpSpLocks/>
          </p:cNvGrpSpPr>
          <p:nvPr/>
        </p:nvGrpSpPr>
        <p:grpSpPr bwMode="auto">
          <a:xfrm>
            <a:off x="3443288" y="3341688"/>
            <a:ext cx="5183188" cy="1422400"/>
            <a:chOff x="0" y="0"/>
            <a:chExt cx="3265" cy="896"/>
          </a:xfrm>
        </p:grpSpPr>
        <p:grpSp>
          <p:nvGrpSpPr>
            <p:cNvPr id="198683" name="Group 27"/>
            <p:cNvGrpSpPr>
              <a:grpSpLocks/>
            </p:cNvGrpSpPr>
            <p:nvPr/>
          </p:nvGrpSpPr>
          <p:grpSpPr bwMode="auto">
            <a:xfrm>
              <a:off x="499" y="88"/>
              <a:ext cx="2766" cy="746"/>
              <a:chOff x="23" y="14"/>
              <a:chExt cx="2765" cy="746"/>
            </a:xfrm>
          </p:grpSpPr>
          <p:sp>
            <p:nvSpPr>
              <p:cNvPr id="198684" name="AutoShape 28"/>
              <p:cNvSpPr>
                <a:spLocks/>
              </p:cNvSpPr>
              <p:nvPr/>
            </p:nvSpPr>
            <p:spPr bwMode="auto">
              <a:xfrm>
                <a:off x="23" y="29"/>
                <a:ext cx="2765" cy="661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8685" name="Rectangle 29"/>
              <p:cNvSpPr>
                <a:spLocks/>
              </p:cNvSpPr>
              <p:nvPr/>
            </p:nvSpPr>
            <p:spPr bwMode="auto">
              <a:xfrm>
                <a:off x="45" y="14"/>
                <a:ext cx="2691" cy="74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r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Occurs when a property accepts the application and the lease is signed</a:t>
                </a:r>
              </a:p>
            </p:txBody>
          </p:sp>
        </p:grpSp>
        <p:grpSp>
          <p:nvGrpSpPr>
            <p:cNvPr id="198686" name="Group 30"/>
            <p:cNvGrpSpPr>
              <a:grpSpLocks/>
            </p:cNvGrpSpPr>
            <p:nvPr/>
          </p:nvGrpSpPr>
          <p:grpSpPr bwMode="auto">
            <a:xfrm>
              <a:off x="0" y="0"/>
              <a:ext cx="896" cy="896"/>
              <a:chOff x="0" y="0"/>
              <a:chExt cx="896" cy="896"/>
            </a:xfrm>
          </p:grpSpPr>
          <p:sp>
            <p:nvSpPr>
              <p:cNvPr id="198687" name="Oval 31"/>
              <p:cNvSpPr>
                <a:spLocks/>
              </p:cNvSpPr>
              <p:nvPr/>
            </p:nvSpPr>
            <p:spPr bwMode="auto">
              <a:xfrm rot="2700000">
                <a:off x="131" y="131"/>
                <a:ext cx="633" cy="633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8688" name="Rectangle 32"/>
              <p:cNvSpPr>
                <a:spLocks/>
              </p:cNvSpPr>
              <p:nvPr/>
            </p:nvSpPr>
            <p:spPr bwMode="auto">
              <a:xfrm>
                <a:off x="236" y="268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C</a:t>
                </a:r>
              </a:p>
            </p:txBody>
          </p:sp>
        </p:grpSp>
      </p:grpSp>
      <p:grpSp>
        <p:nvGrpSpPr>
          <p:cNvPr id="198689" name="Group 33"/>
          <p:cNvGrpSpPr>
            <a:grpSpLocks/>
          </p:cNvGrpSpPr>
          <p:nvPr/>
        </p:nvGrpSpPr>
        <p:grpSpPr bwMode="auto">
          <a:xfrm>
            <a:off x="3451225" y="4567239"/>
            <a:ext cx="5092700" cy="1422400"/>
            <a:chOff x="0" y="0"/>
            <a:chExt cx="3208" cy="896"/>
          </a:xfrm>
        </p:grpSpPr>
        <p:grpSp>
          <p:nvGrpSpPr>
            <p:cNvPr id="198690" name="Group 34"/>
            <p:cNvGrpSpPr>
              <a:grpSpLocks/>
            </p:cNvGrpSpPr>
            <p:nvPr/>
          </p:nvGrpSpPr>
          <p:grpSpPr bwMode="auto">
            <a:xfrm>
              <a:off x="236" y="162"/>
              <a:ext cx="2972" cy="621"/>
              <a:chOff x="-228" y="37"/>
              <a:chExt cx="2971" cy="620"/>
            </a:xfrm>
          </p:grpSpPr>
          <p:sp>
            <p:nvSpPr>
              <p:cNvPr id="198691" name="AutoShape 35"/>
              <p:cNvSpPr>
                <a:spLocks/>
              </p:cNvSpPr>
              <p:nvPr/>
            </p:nvSpPr>
            <p:spPr bwMode="auto">
              <a:xfrm>
                <a:off x="-29" y="37"/>
                <a:ext cx="2772" cy="620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8692" name="Rectangle 36"/>
              <p:cNvSpPr>
                <a:spLocks/>
              </p:cNvSpPr>
              <p:nvPr/>
            </p:nvSpPr>
            <p:spPr bwMode="auto">
              <a:xfrm>
                <a:off x="-228" y="74"/>
                <a:ext cx="2822" cy="560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r">
                  <a:spcBef>
                    <a:spcPts val="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     	A person has the      	competence to enter </a:t>
                </a:r>
              </a:p>
              <a:p>
                <a:pPr algn="r">
                  <a:spcBef>
                    <a:spcPts val="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Into a contract</a:t>
                </a:r>
              </a:p>
            </p:txBody>
          </p:sp>
        </p:grpSp>
        <p:grpSp>
          <p:nvGrpSpPr>
            <p:cNvPr id="198693" name="Group 37"/>
            <p:cNvGrpSpPr>
              <a:grpSpLocks/>
            </p:cNvGrpSpPr>
            <p:nvPr/>
          </p:nvGrpSpPr>
          <p:grpSpPr bwMode="auto">
            <a:xfrm>
              <a:off x="0" y="0"/>
              <a:ext cx="896" cy="896"/>
              <a:chOff x="0" y="0"/>
              <a:chExt cx="896" cy="896"/>
            </a:xfrm>
          </p:grpSpPr>
          <p:sp>
            <p:nvSpPr>
              <p:cNvPr id="198694" name="Oval 38"/>
              <p:cNvSpPr>
                <a:spLocks/>
              </p:cNvSpPr>
              <p:nvPr/>
            </p:nvSpPr>
            <p:spPr bwMode="auto">
              <a:xfrm rot="2700000">
                <a:off x="131" y="131"/>
                <a:ext cx="633" cy="633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8695" name="Rectangle 39"/>
              <p:cNvSpPr>
                <a:spLocks/>
              </p:cNvSpPr>
              <p:nvPr/>
            </p:nvSpPr>
            <p:spPr bwMode="auto">
              <a:xfrm>
                <a:off x="236" y="255"/>
                <a:ext cx="432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 dirty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D</a:t>
                </a:r>
              </a:p>
            </p:txBody>
          </p:sp>
        </p:grpSp>
      </p:grpSp>
      <p:grpSp>
        <p:nvGrpSpPr>
          <p:cNvPr id="198696" name="Group 40"/>
          <p:cNvGrpSpPr>
            <a:grpSpLocks/>
          </p:cNvGrpSpPr>
          <p:nvPr/>
        </p:nvGrpSpPr>
        <p:grpSpPr bwMode="auto">
          <a:xfrm>
            <a:off x="3429000" y="1043145"/>
            <a:ext cx="5146675" cy="1422400"/>
            <a:chOff x="0" y="0"/>
            <a:chExt cx="3242" cy="896"/>
          </a:xfrm>
        </p:grpSpPr>
        <p:grpSp>
          <p:nvGrpSpPr>
            <p:cNvPr id="198697" name="Group 41"/>
            <p:cNvGrpSpPr>
              <a:grpSpLocks/>
            </p:cNvGrpSpPr>
            <p:nvPr/>
          </p:nvGrpSpPr>
          <p:grpSpPr bwMode="auto">
            <a:xfrm>
              <a:off x="476" y="124"/>
              <a:ext cx="2766" cy="633"/>
              <a:chOff x="0" y="0"/>
              <a:chExt cx="2765" cy="633"/>
            </a:xfrm>
          </p:grpSpPr>
          <p:sp>
            <p:nvSpPr>
              <p:cNvPr id="198698" name="AutoShape 42"/>
              <p:cNvSpPr>
                <a:spLocks/>
              </p:cNvSpPr>
              <p:nvPr/>
            </p:nvSpPr>
            <p:spPr bwMode="auto">
              <a:xfrm>
                <a:off x="0" y="0"/>
                <a:ext cx="2765" cy="633"/>
              </a:xfrm>
              <a:prstGeom prst="roundRect">
                <a:avLst>
                  <a:gd name="adj" fmla="val 16667"/>
                </a:avLst>
              </a:prstGeom>
              <a:solidFill>
                <a:srgbClr val="C0504D"/>
              </a:solidFill>
              <a:ln w="25400" cap="flat">
                <a:solidFill>
                  <a:srgbClr val="953734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0320" dir="5400000" algn="ctr" rotWithShape="0">
                  <a:schemeClr val="bg2">
                    <a:alpha val="37999"/>
                  </a:schemeClr>
                </a:outerShdw>
              </a:effec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8699" name="Rectangle 43"/>
              <p:cNvSpPr>
                <a:spLocks/>
              </p:cNvSpPr>
              <p:nvPr/>
            </p:nvSpPr>
            <p:spPr bwMode="auto">
              <a:xfrm>
                <a:off x="30" y="0"/>
                <a:ext cx="2704" cy="63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 anchor="ctr"/>
              <a:lstStyle/>
              <a:p>
                <a:pPr algn="r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Something of value is exchanged for something of value from another party </a:t>
                </a:r>
              </a:p>
            </p:txBody>
          </p:sp>
        </p:grpSp>
        <p:grpSp>
          <p:nvGrpSpPr>
            <p:cNvPr id="198700" name="Group 44"/>
            <p:cNvGrpSpPr>
              <a:grpSpLocks/>
            </p:cNvGrpSpPr>
            <p:nvPr/>
          </p:nvGrpSpPr>
          <p:grpSpPr bwMode="auto">
            <a:xfrm>
              <a:off x="0" y="0"/>
              <a:ext cx="896" cy="896"/>
              <a:chOff x="0" y="0"/>
              <a:chExt cx="896" cy="896"/>
            </a:xfrm>
          </p:grpSpPr>
          <p:sp>
            <p:nvSpPr>
              <p:cNvPr id="198701" name="Oval 45"/>
              <p:cNvSpPr>
                <a:spLocks/>
              </p:cNvSpPr>
              <p:nvPr/>
            </p:nvSpPr>
            <p:spPr bwMode="auto">
              <a:xfrm rot="2700000">
                <a:off x="131" y="131"/>
                <a:ext cx="633" cy="633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95373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8702" name="Rectangle 46"/>
              <p:cNvSpPr>
                <a:spLocks/>
              </p:cNvSpPr>
              <p:nvPr/>
            </p:nvSpPr>
            <p:spPr bwMode="auto">
              <a:xfrm>
                <a:off x="236" y="268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rgbClr val="953735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A</a:t>
                </a:r>
              </a:p>
            </p:txBody>
          </p:sp>
        </p:grpSp>
      </p:grpSp>
      <p:sp>
        <p:nvSpPr>
          <p:cNvPr id="198703" name="Rectangle 47"/>
          <p:cNvSpPr>
            <a:spLocks noGrp="1" noChangeArrowheads="1"/>
          </p:cNvSpPr>
          <p:nvPr>
            <p:ph type="title"/>
          </p:nvPr>
        </p:nvSpPr>
        <p:spPr>
          <a:xfrm>
            <a:off x="1003300" y="7938"/>
            <a:ext cx="7226300" cy="1247775"/>
          </a:xfrm>
          <a:ln/>
        </p:spPr>
        <p:txBody>
          <a:bodyPr>
            <a:normAutofit/>
          </a:bodyPr>
          <a:lstStyle/>
          <a:p>
            <a:r>
              <a:rPr lang="en-US" sz="3200" dirty="0"/>
              <a:t>Knowledge Check: Legal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51202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350592" presetClass="entr" presetSubtype="6556296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39266-8A9F-4D91-9A70-FF65DCF6358D}" type="slidenum">
              <a:rPr lang="en-US"/>
              <a:pPr/>
              <a:t>41</a:t>
            </a:fld>
            <a:endParaRPr lang="en-US"/>
          </a:p>
        </p:txBody>
      </p:sp>
      <p:pic>
        <p:nvPicPr>
          <p:cNvPr id="1996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75" y="6234113"/>
            <a:ext cx="762000" cy="423862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sp>
        <p:nvSpPr>
          <p:cNvPr id="199682" name="Rectangle 2"/>
          <p:cNvSpPr>
            <a:spLocks/>
          </p:cNvSpPr>
          <p:nvPr/>
        </p:nvSpPr>
        <p:spPr bwMode="auto">
          <a:xfrm>
            <a:off x="1371600" y="6354763"/>
            <a:ext cx="5346700" cy="203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800" dirty="0">
                <a:solidFill>
                  <a:srgbClr val="595959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Copyright © 2016 National Apartment Association </a:t>
            </a:r>
          </a:p>
        </p:txBody>
      </p:sp>
      <p:sp>
        <p:nvSpPr>
          <p:cNvPr id="199683" name="Rectangle 3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99684" name="Group 4"/>
          <p:cNvGrpSpPr>
            <a:grpSpLocks/>
          </p:cNvGrpSpPr>
          <p:nvPr/>
        </p:nvGrpSpPr>
        <p:grpSpPr bwMode="auto">
          <a:xfrm>
            <a:off x="407988" y="474663"/>
            <a:ext cx="374650" cy="360362"/>
            <a:chOff x="0" y="0"/>
            <a:chExt cx="236" cy="226"/>
          </a:xfrm>
        </p:grpSpPr>
        <p:sp>
          <p:nvSpPr>
            <p:cNvPr id="199685" name="Rectangle 5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9686" name="Rectangle 6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9687" name="Rectangle 7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9688" name="Rectangle 8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996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255713"/>
            <a:ext cx="4052888" cy="4756150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dirty="0"/>
              <a:t>18. Resident A is paying $800 for an apartment. Resident B is paying $1000 for an identical unit. Is this permitted under contract law?  </a:t>
            </a:r>
          </a:p>
        </p:txBody>
      </p:sp>
      <p:pic>
        <p:nvPicPr>
          <p:cNvPr id="19969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75" y="6234113"/>
            <a:ext cx="762000" cy="423862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sp>
        <p:nvSpPr>
          <p:cNvPr id="199691" name="Rectangle 11"/>
          <p:cNvSpPr>
            <a:spLocks/>
          </p:cNvSpPr>
          <p:nvPr/>
        </p:nvSpPr>
        <p:spPr bwMode="auto">
          <a:xfrm>
            <a:off x="1371600" y="6354763"/>
            <a:ext cx="5346700" cy="203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800" dirty="0">
                <a:solidFill>
                  <a:srgbClr val="595959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Copyright © 2015 National Apartment Association </a:t>
            </a:r>
          </a:p>
        </p:txBody>
      </p:sp>
      <p:grpSp>
        <p:nvGrpSpPr>
          <p:cNvPr id="199692" name="Group 12"/>
          <p:cNvGrpSpPr>
            <a:grpSpLocks/>
          </p:cNvGrpSpPr>
          <p:nvPr/>
        </p:nvGrpSpPr>
        <p:grpSpPr bwMode="auto">
          <a:xfrm>
            <a:off x="4510088" y="1063625"/>
            <a:ext cx="3777049" cy="1244600"/>
            <a:chOff x="0" y="0"/>
            <a:chExt cx="2378" cy="784"/>
          </a:xfrm>
        </p:grpSpPr>
        <p:grpSp>
          <p:nvGrpSpPr>
            <p:cNvPr id="199693" name="Group 13"/>
            <p:cNvGrpSpPr>
              <a:grpSpLocks/>
            </p:cNvGrpSpPr>
            <p:nvPr/>
          </p:nvGrpSpPr>
          <p:grpSpPr bwMode="auto">
            <a:xfrm>
              <a:off x="416" y="124"/>
              <a:ext cx="1962" cy="536"/>
              <a:chOff x="0" y="0"/>
              <a:chExt cx="1962" cy="536"/>
            </a:xfrm>
          </p:grpSpPr>
          <p:sp>
            <p:nvSpPr>
              <p:cNvPr id="199694" name="AutoShape 14"/>
              <p:cNvSpPr>
                <a:spLocks/>
              </p:cNvSpPr>
              <p:nvPr/>
            </p:nvSpPr>
            <p:spPr bwMode="auto">
              <a:xfrm>
                <a:off x="0" y="0"/>
                <a:ext cx="1496" cy="536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9695" name="Rectangle 15"/>
              <p:cNvSpPr>
                <a:spLocks/>
              </p:cNvSpPr>
              <p:nvPr/>
            </p:nvSpPr>
            <p:spPr bwMode="auto">
              <a:xfrm>
                <a:off x="522" y="92"/>
                <a:ext cx="1440" cy="35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Yes</a:t>
                </a:r>
              </a:p>
            </p:txBody>
          </p:sp>
        </p:grpSp>
        <p:grpSp>
          <p:nvGrpSpPr>
            <p:cNvPr id="199696" name="Group 16"/>
            <p:cNvGrpSpPr>
              <a:grpSpLocks/>
            </p:cNvGrpSpPr>
            <p:nvPr/>
          </p:nvGrpSpPr>
          <p:grpSpPr bwMode="auto">
            <a:xfrm>
              <a:off x="0" y="0"/>
              <a:ext cx="784" cy="784"/>
              <a:chOff x="0" y="0"/>
              <a:chExt cx="784" cy="784"/>
            </a:xfrm>
          </p:grpSpPr>
          <p:sp>
            <p:nvSpPr>
              <p:cNvPr id="199697" name="Oval 17"/>
              <p:cNvSpPr>
                <a:spLocks/>
              </p:cNvSpPr>
              <p:nvPr/>
            </p:nvSpPr>
            <p:spPr bwMode="auto">
              <a:xfrm rot="2700000">
                <a:off x="110" y="118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9698" name="Rectangle 18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A</a:t>
                </a:r>
              </a:p>
            </p:txBody>
          </p:sp>
        </p:grpSp>
      </p:grpSp>
      <p:grpSp>
        <p:nvGrpSpPr>
          <p:cNvPr id="199699" name="Group 19"/>
          <p:cNvGrpSpPr>
            <a:grpSpLocks/>
          </p:cNvGrpSpPr>
          <p:nvPr/>
        </p:nvGrpSpPr>
        <p:grpSpPr bwMode="auto">
          <a:xfrm>
            <a:off x="4508500" y="2400300"/>
            <a:ext cx="3818345" cy="896938"/>
            <a:chOff x="-1" y="124"/>
            <a:chExt cx="2404" cy="565"/>
          </a:xfrm>
        </p:grpSpPr>
        <p:grpSp>
          <p:nvGrpSpPr>
            <p:cNvPr id="199700" name="Group 20"/>
            <p:cNvGrpSpPr>
              <a:grpSpLocks/>
            </p:cNvGrpSpPr>
            <p:nvPr/>
          </p:nvGrpSpPr>
          <p:grpSpPr bwMode="auto">
            <a:xfrm>
              <a:off x="416" y="124"/>
              <a:ext cx="1987" cy="536"/>
              <a:chOff x="0" y="0"/>
              <a:chExt cx="1987" cy="536"/>
            </a:xfrm>
          </p:grpSpPr>
          <p:sp>
            <p:nvSpPr>
              <p:cNvPr id="199701" name="AutoShape 21"/>
              <p:cNvSpPr>
                <a:spLocks/>
              </p:cNvSpPr>
              <p:nvPr/>
            </p:nvSpPr>
            <p:spPr bwMode="auto">
              <a:xfrm>
                <a:off x="0" y="0"/>
                <a:ext cx="1496" cy="536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algn="r"/>
                <a:endParaRPr lang="en-US" dirty="0"/>
              </a:p>
            </p:txBody>
          </p:sp>
          <p:sp>
            <p:nvSpPr>
              <p:cNvPr id="199702" name="Rectangle 22"/>
              <p:cNvSpPr>
                <a:spLocks/>
              </p:cNvSpPr>
              <p:nvPr/>
            </p:nvSpPr>
            <p:spPr bwMode="auto">
              <a:xfrm>
                <a:off x="547" y="79"/>
                <a:ext cx="1440" cy="35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No</a:t>
                </a:r>
              </a:p>
            </p:txBody>
          </p:sp>
        </p:grpSp>
        <p:grpSp>
          <p:nvGrpSpPr>
            <p:cNvPr id="199703" name="Group 23"/>
            <p:cNvGrpSpPr>
              <a:grpSpLocks/>
            </p:cNvGrpSpPr>
            <p:nvPr/>
          </p:nvGrpSpPr>
          <p:grpSpPr bwMode="auto">
            <a:xfrm>
              <a:off x="-1" y="128"/>
              <a:ext cx="617" cy="561"/>
              <a:chOff x="-1" y="128"/>
              <a:chExt cx="617" cy="561"/>
            </a:xfrm>
          </p:grpSpPr>
          <p:sp>
            <p:nvSpPr>
              <p:cNvPr id="199704" name="Oval 24"/>
              <p:cNvSpPr>
                <a:spLocks/>
              </p:cNvSpPr>
              <p:nvPr/>
            </p:nvSpPr>
            <p:spPr bwMode="auto">
              <a:xfrm rot="2700000">
                <a:off x="-8" y="135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9705" name="Rectangle 25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B</a:t>
                </a:r>
              </a:p>
            </p:txBody>
          </p:sp>
        </p:grpSp>
      </p:grpSp>
      <p:grpSp>
        <p:nvGrpSpPr>
          <p:cNvPr id="199706" name="Group 26"/>
          <p:cNvGrpSpPr>
            <a:grpSpLocks/>
          </p:cNvGrpSpPr>
          <p:nvPr/>
        </p:nvGrpSpPr>
        <p:grpSpPr bwMode="auto">
          <a:xfrm>
            <a:off x="4506106" y="1249016"/>
            <a:ext cx="3675396" cy="890588"/>
            <a:chOff x="14" y="119"/>
            <a:chExt cx="2314" cy="561"/>
          </a:xfrm>
        </p:grpSpPr>
        <p:grpSp>
          <p:nvGrpSpPr>
            <p:cNvPr id="199707" name="Group 27"/>
            <p:cNvGrpSpPr>
              <a:grpSpLocks/>
            </p:cNvGrpSpPr>
            <p:nvPr/>
          </p:nvGrpSpPr>
          <p:grpSpPr bwMode="auto">
            <a:xfrm>
              <a:off x="416" y="124"/>
              <a:ext cx="1912" cy="536"/>
              <a:chOff x="0" y="0"/>
              <a:chExt cx="1912" cy="536"/>
            </a:xfrm>
          </p:grpSpPr>
          <p:sp>
            <p:nvSpPr>
              <p:cNvPr id="199708" name="AutoShape 28"/>
              <p:cNvSpPr>
                <a:spLocks/>
              </p:cNvSpPr>
              <p:nvPr/>
            </p:nvSpPr>
            <p:spPr bwMode="auto">
              <a:xfrm>
                <a:off x="0" y="0"/>
                <a:ext cx="1496" cy="536"/>
              </a:xfrm>
              <a:prstGeom prst="roundRect">
                <a:avLst>
                  <a:gd name="adj" fmla="val 16667"/>
                </a:avLst>
              </a:prstGeom>
              <a:solidFill>
                <a:srgbClr val="C0504D"/>
              </a:solidFill>
              <a:ln w="25400" cap="flat">
                <a:solidFill>
                  <a:srgbClr val="953734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0320" dir="5400000" algn="ctr" rotWithShape="0">
                  <a:schemeClr val="bg2">
                    <a:alpha val="37999"/>
                  </a:schemeClr>
                </a:outerShdw>
              </a:effec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9709" name="Rectangle 29"/>
              <p:cNvSpPr>
                <a:spLocks/>
              </p:cNvSpPr>
              <p:nvPr/>
            </p:nvSpPr>
            <p:spPr bwMode="auto">
              <a:xfrm>
                <a:off x="472" y="118"/>
                <a:ext cx="1440" cy="35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Yes</a:t>
                </a:r>
              </a:p>
            </p:txBody>
          </p:sp>
        </p:grpSp>
        <p:grpSp>
          <p:nvGrpSpPr>
            <p:cNvPr id="199710" name="Group 30"/>
            <p:cNvGrpSpPr>
              <a:grpSpLocks/>
            </p:cNvGrpSpPr>
            <p:nvPr/>
          </p:nvGrpSpPr>
          <p:grpSpPr bwMode="auto">
            <a:xfrm>
              <a:off x="14" y="119"/>
              <a:ext cx="602" cy="561"/>
              <a:chOff x="14" y="119"/>
              <a:chExt cx="602" cy="561"/>
            </a:xfrm>
          </p:grpSpPr>
          <p:sp>
            <p:nvSpPr>
              <p:cNvPr id="199711" name="Oval 31"/>
              <p:cNvSpPr>
                <a:spLocks/>
              </p:cNvSpPr>
              <p:nvPr/>
            </p:nvSpPr>
            <p:spPr bwMode="auto">
              <a:xfrm rot="2700000">
                <a:off x="7" y="126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95373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9712" name="Rectangle 32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rgbClr val="953735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A</a:t>
                </a:r>
              </a:p>
            </p:txBody>
          </p:sp>
        </p:grpSp>
      </p:grpSp>
      <p:sp>
        <p:nvSpPr>
          <p:cNvPr id="199713" name="Rectangle 33"/>
          <p:cNvSpPr>
            <a:spLocks noGrp="1" noChangeArrowheads="1"/>
          </p:cNvSpPr>
          <p:nvPr>
            <p:ph type="title"/>
          </p:nvPr>
        </p:nvSpPr>
        <p:spPr>
          <a:xfrm>
            <a:off x="1003300" y="84138"/>
            <a:ext cx="6921500" cy="1171575"/>
          </a:xfrm>
          <a:ln/>
        </p:spPr>
        <p:txBody>
          <a:bodyPr>
            <a:normAutofit/>
          </a:bodyPr>
          <a:lstStyle/>
          <a:p>
            <a:r>
              <a:rPr lang="en-US" sz="3200" dirty="0"/>
              <a:t>Knowledge Check: Legal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246162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372480" presetClass="entr" presetSubtype="6588500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836B8-84E1-4E28-9A52-2A383A58D77E}" type="slidenum">
              <a:rPr lang="en-US"/>
              <a:pPr/>
              <a:t>42</a:t>
            </a:fld>
            <a:endParaRPr lang="en-US"/>
          </a:p>
        </p:txBody>
      </p:sp>
      <p:pic>
        <p:nvPicPr>
          <p:cNvPr id="2007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75" y="6234113"/>
            <a:ext cx="762000" cy="423862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sp>
        <p:nvSpPr>
          <p:cNvPr id="200706" name="Rectangle 2"/>
          <p:cNvSpPr>
            <a:spLocks/>
          </p:cNvSpPr>
          <p:nvPr/>
        </p:nvSpPr>
        <p:spPr bwMode="auto">
          <a:xfrm>
            <a:off x="1371600" y="6354763"/>
            <a:ext cx="5346700" cy="203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800" dirty="0">
                <a:solidFill>
                  <a:srgbClr val="595959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Copyright © 2016 National Apartment Association </a:t>
            </a:r>
          </a:p>
        </p:txBody>
      </p:sp>
      <p:sp>
        <p:nvSpPr>
          <p:cNvPr id="200707" name="Rectangle 3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00708" name="Group 4"/>
          <p:cNvGrpSpPr>
            <a:grpSpLocks/>
          </p:cNvGrpSpPr>
          <p:nvPr/>
        </p:nvGrpSpPr>
        <p:grpSpPr bwMode="auto">
          <a:xfrm>
            <a:off x="407988" y="474663"/>
            <a:ext cx="374650" cy="360362"/>
            <a:chOff x="0" y="0"/>
            <a:chExt cx="236" cy="226"/>
          </a:xfrm>
        </p:grpSpPr>
        <p:sp>
          <p:nvSpPr>
            <p:cNvPr id="200709" name="Rectangle 5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0710" name="Rectangle 6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0711" name="Rectangle 7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0712" name="Rectangle 8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071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255713"/>
            <a:ext cx="3784600" cy="4756150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dirty="0"/>
              <a:t>19. Does an applicant of 17 years of age who has been legally emancipated have the capacity to sign a lease agreement? </a:t>
            </a:r>
          </a:p>
        </p:txBody>
      </p:sp>
      <p:pic>
        <p:nvPicPr>
          <p:cNvPr id="20071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75" y="6234113"/>
            <a:ext cx="762000" cy="423862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sp>
        <p:nvSpPr>
          <p:cNvPr id="200715" name="Rectangle 11"/>
          <p:cNvSpPr>
            <a:spLocks/>
          </p:cNvSpPr>
          <p:nvPr/>
        </p:nvSpPr>
        <p:spPr bwMode="auto">
          <a:xfrm>
            <a:off x="1371600" y="6354763"/>
            <a:ext cx="5346700" cy="203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800" dirty="0">
                <a:solidFill>
                  <a:srgbClr val="595959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Copyright © 2015 National Apartment Association </a:t>
            </a:r>
          </a:p>
        </p:txBody>
      </p:sp>
      <p:grpSp>
        <p:nvGrpSpPr>
          <p:cNvPr id="200716" name="Group 12"/>
          <p:cNvGrpSpPr>
            <a:grpSpLocks/>
          </p:cNvGrpSpPr>
          <p:nvPr/>
        </p:nvGrpSpPr>
        <p:grpSpPr bwMode="auto">
          <a:xfrm>
            <a:off x="4480333" y="1066800"/>
            <a:ext cx="3543564" cy="1244600"/>
            <a:chOff x="0" y="0"/>
            <a:chExt cx="2231" cy="784"/>
          </a:xfrm>
        </p:grpSpPr>
        <p:grpSp>
          <p:nvGrpSpPr>
            <p:cNvPr id="200717" name="Group 13"/>
            <p:cNvGrpSpPr>
              <a:grpSpLocks/>
            </p:cNvGrpSpPr>
            <p:nvPr/>
          </p:nvGrpSpPr>
          <p:grpSpPr bwMode="auto">
            <a:xfrm>
              <a:off x="416" y="124"/>
              <a:ext cx="1815" cy="536"/>
              <a:chOff x="0" y="0"/>
              <a:chExt cx="1815" cy="536"/>
            </a:xfrm>
          </p:grpSpPr>
          <p:sp>
            <p:nvSpPr>
              <p:cNvPr id="200718" name="AutoShape 14"/>
              <p:cNvSpPr>
                <a:spLocks/>
              </p:cNvSpPr>
              <p:nvPr/>
            </p:nvSpPr>
            <p:spPr bwMode="auto">
              <a:xfrm>
                <a:off x="0" y="0"/>
                <a:ext cx="1496" cy="536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0719" name="Rectangle 15"/>
              <p:cNvSpPr>
                <a:spLocks/>
              </p:cNvSpPr>
              <p:nvPr/>
            </p:nvSpPr>
            <p:spPr bwMode="auto">
              <a:xfrm>
                <a:off x="375" y="92"/>
                <a:ext cx="1440" cy="35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Yes</a:t>
                </a:r>
              </a:p>
            </p:txBody>
          </p:sp>
        </p:grpSp>
        <p:grpSp>
          <p:nvGrpSpPr>
            <p:cNvPr id="200720" name="Group 16"/>
            <p:cNvGrpSpPr>
              <a:grpSpLocks/>
            </p:cNvGrpSpPr>
            <p:nvPr/>
          </p:nvGrpSpPr>
          <p:grpSpPr bwMode="auto">
            <a:xfrm>
              <a:off x="0" y="0"/>
              <a:ext cx="784" cy="784"/>
              <a:chOff x="0" y="0"/>
              <a:chExt cx="784" cy="784"/>
            </a:xfrm>
          </p:grpSpPr>
          <p:sp>
            <p:nvSpPr>
              <p:cNvPr id="200721" name="Oval 17"/>
              <p:cNvSpPr>
                <a:spLocks/>
              </p:cNvSpPr>
              <p:nvPr/>
            </p:nvSpPr>
            <p:spPr bwMode="auto">
              <a:xfrm rot="2700000">
                <a:off x="110" y="118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0722" name="Rectangle 18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A</a:t>
                </a:r>
              </a:p>
            </p:txBody>
          </p:sp>
        </p:grpSp>
      </p:grpSp>
      <p:grpSp>
        <p:nvGrpSpPr>
          <p:cNvPr id="200723" name="Group 19"/>
          <p:cNvGrpSpPr>
            <a:grpSpLocks/>
          </p:cNvGrpSpPr>
          <p:nvPr/>
        </p:nvGrpSpPr>
        <p:grpSpPr bwMode="auto">
          <a:xfrm>
            <a:off x="4511597" y="2411910"/>
            <a:ext cx="3480031" cy="896938"/>
            <a:chOff x="21" y="124"/>
            <a:chExt cx="2191" cy="565"/>
          </a:xfrm>
        </p:grpSpPr>
        <p:grpSp>
          <p:nvGrpSpPr>
            <p:cNvPr id="200724" name="Group 20"/>
            <p:cNvGrpSpPr>
              <a:grpSpLocks/>
            </p:cNvGrpSpPr>
            <p:nvPr/>
          </p:nvGrpSpPr>
          <p:grpSpPr bwMode="auto">
            <a:xfrm>
              <a:off x="416" y="124"/>
              <a:ext cx="1796" cy="536"/>
              <a:chOff x="0" y="0"/>
              <a:chExt cx="1796" cy="536"/>
            </a:xfrm>
          </p:grpSpPr>
          <p:sp>
            <p:nvSpPr>
              <p:cNvPr id="200725" name="AutoShape 21"/>
              <p:cNvSpPr>
                <a:spLocks/>
              </p:cNvSpPr>
              <p:nvPr/>
            </p:nvSpPr>
            <p:spPr bwMode="auto">
              <a:xfrm>
                <a:off x="0" y="0"/>
                <a:ext cx="1496" cy="536"/>
              </a:xfrm>
              <a:prstGeom prst="roundRect">
                <a:avLst>
                  <a:gd name="adj" fmla="val 16667"/>
                </a:avLst>
              </a:prstGeom>
              <a:solidFill>
                <a:srgbClr val="C4BD97"/>
              </a:solidFill>
              <a:ln w="254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0726" name="Rectangle 22"/>
              <p:cNvSpPr>
                <a:spLocks/>
              </p:cNvSpPr>
              <p:nvPr/>
            </p:nvSpPr>
            <p:spPr bwMode="auto">
              <a:xfrm>
                <a:off x="356" y="88"/>
                <a:ext cx="1440" cy="35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No</a:t>
                </a:r>
              </a:p>
            </p:txBody>
          </p:sp>
        </p:grpSp>
        <p:grpSp>
          <p:nvGrpSpPr>
            <p:cNvPr id="200727" name="Group 23"/>
            <p:cNvGrpSpPr>
              <a:grpSpLocks/>
            </p:cNvGrpSpPr>
            <p:nvPr/>
          </p:nvGrpSpPr>
          <p:grpSpPr bwMode="auto">
            <a:xfrm>
              <a:off x="21" y="128"/>
              <a:ext cx="595" cy="561"/>
              <a:chOff x="21" y="128"/>
              <a:chExt cx="595" cy="561"/>
            </a:xfrm>
          </p:grpSpPr>
          <p:sp>
            <p:nvSpPr>
              <p:cNvPr id="200728" name="Oval 24"/>
              <p:cNvSpPr>
                <a:spLocks/>
              </p:cNvSpPr>
              <p:nvPr/>
            </p:nvSpPr>
            <p:spPr bwMode="auto">
              <a:xfrm rot="2700000">
                <a:off x="14" y="135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4944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 dirty="0"/>
              </a:p>
            </p:txBody>
          </p:sp>
          <p:sp>
            <p:nvSpPr>
              <p:cNvPr id="200729" name="Rectangle 25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B</a:t>
                </a:r>
              </a:p>
            </p:txBody>
          </p:sp>
        </p:grpSp>
      </p:grpSp>
      <p:grpSp>
        <p:nvGrpSpPr>
          <p:cNvPr id="200730" name="Group 26"/>
          <p:cNvGrpSpPr>
            <a:grpSpLocks/>
          </p:cNvGrpSpPr>
          <p:nvPr/>
        </p:nvGrpSpPr>
        <p:grpSpPr bwMode="auto">
          <a:xfrm>
            <a:off x="4490155" y="1261992"/>
            <a:ext cx="3406968" cy="890588"/>
            <a:chOff x="7" y="120"/>
            <a:chExt cx="2145" cy="561"/>
          </a:xfrm>
        </p:grpSpPr>
        <p:grpSp>
          <p:nvGrpSpPr>
            <p:cNvPr id="200731" name="Group 27"/>
            <p:cNvGrpSpPr>
              <a:grpSpLocks/>
            </p:cNvGrpSpPr>
            <p:nvPr/>
          </p:nvGrpSpPr>
          <p:grpSpPr bwMode="auto">
            <a:xfrm>
              <a:off x="416" y="124"/>
              <a:ext cx="1736" cy="536"/>
              <a:chOff x="0" y="0"/>
              <a:chExt cx="1736" cy="536"/>
            </a:xfrm>
          </p:grpSpPr>
          <p:sp>
            <p:nvSpPr>
              <p:cNvPr id="200732" name="AutoShape 28"/>
              <p:cNvSpPr>
                <a:spLocks/>
              </p:cNvSpPr>
              <p:nvPr/>
            </p:nvSpPr>
            <p:spPr bwMode="auto">
              <a:xfrm>
                <a:off x="0" y="0"/>
                <a:ext cx="1496" cy="536"/>
              </a:xfrm>
              <a:prstGeom prst="roundRect">
                <a:avLst>
                  <a:gd name="adj" fmla="val 16667"/>
                </a:avLst>
              </a:prstGeom>
              <a:solidFill>
                <a:srgbClr val="C0504D"/>
              </a:solidFill>
              <a:ln w="25400" cap="flat">
                <a:solidFill>
                  <a:srgbClr val="953734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0320" dir="5400000" algn="ctr" rotWithShape="0">
                  <a:schemeClr val="bg2">
                    <a:alpha val="37999"/>
                  </a:schemeClr>
                </a:outerShdw>
              </a:effec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0733" name="Rectangle 29"/>
              <p:cNvSpPr>
                <a:spLocks/>
              </p:cNvSpPr>
              <p:nvPr/>
            </p:nvSpPr>
            <p:spPr bwMode="auto">
              <a:xfrm>
                <a:off x="296" y="78"/>
                <a:ext cx="1440" cy="35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101600" tIns="101600" rIns="101600" bIns="101600" anchor="ctr"/>
              <a:lstStyle/>
              <a:p>
                <a:pPr algn="l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ea typeface="Lucida Grande CE" charset="0"/>
                    <a:cs typeface="Arial" pitchFamily="34" charset="0"/>
                    <a:sym typeface="Lucida Grande CE" charset="0"/>
                  </a:rPr>
                  <a:t>Yes</a:t>
                </a:r>
              </a:p>
            </p:txBody>
          </p:sp>
        </p:grpSp>
        <p:grpSp>
          <p:nvGrpSpPr>
            <p:cNvPr id="200734" name="Group 30"/>
            <p:cNvGrpSpPr>
              <a:grpSpLocks/>
            </p:cNvGrpSpPr>
            <p:nvPr/>
          </p:nvGrpSpPr>
          <p:grpSpPr bwMode="auto">
            <a:xfrm>
              <a:off x="7" y="120"/>
              <a:ext cx="609" cy="561"/>
              <a:chOff x="7" y="120"/>
              <a:chExt cx="609" cy="561"/>
            </a:xfrm>
          </p:grpSpPr>
          <p:sp>
            <p:nvSpPr>
              <p:cNvPr id="200735" name="Oval 31"/>
              <p:cNvSpPr>
                <a:spLocks/>
              </p:cNvSpPr>
              <p:nvPr/>
            </p:nvSpPr>
            <p:spPr bwMode="auto">
              <a:xfrm rot="2700000">
                <a:off x="0" y="127"/>
                <a:ext cx="561" cy="548"/>
              </a:xfrm>
              <a:prstGeom prst="ellipse">
                <a:avLst/>
              </a:prstGeom>
              <a:solidFill>
                <a:srgbClr val="FFFFFF"/>
              </a:solidFill>
              <a:ln w="101600" cap="flat">
                <a:solidFill>
                  <a:srgbClr val="95373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0736" name="Rectangle 32"/>
              <p:cNvSpPr>
                <a:spLocks/>
              </p:cNvSpPr>
              <p:nvPr/>
            </p:nvSpPr>
            <p:spPr bwMode="auto">
              <a:xfrm>
                <a:off x="176" y="212"/>
                <a:ext cx="440" cy="360"/>
              </a:xfrm>
              <a:prstGeom prst="rect">
                <a:avLst/>
              </a:prstGeom>
              <a:noFill/>
              <a:ln w="12700" cap="rnd">
                <a:noFill/>
                <a:round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3200">
                    <a:solidFill>
                      <a:srgbClr val="953735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A</a:t>
                </a:r>
              </a:p>
            </p:txBody>
          </p:sp>
        </p:grpSp>
      </p:grpSp>
      <p:sp>
        <p:nvSpPr>
          <p:cNvPr id="200737" name="Rectangle 33"/>
          <p:cNvSpPr>
            <a:spLocks noGrp="1" noChangeArrowheads="1"/>
          </p:cNvSpPr>
          <p:nvPr>
            <p:ph type="title"/>
          </p:nvPr>
        </p:nvSpPr>
        <p:spPr>
          <a:xfrm>
            <a:off x="1003300" y="84138"/>
            <a:ext cx="7073900" cy="1171575"/>
          </a:xfrm>
          <a:ln/>
        </p:spPr>
        <p:txBody>
          <a:bodyPr>
            <a:normAutofit/>
          </a:bodyPr>
          <a:lstStyle/>
          <a:p>
            <a:r>
              <a:rPr lang="en-US" sz="3200" dirty="0"/>
              <a:t>Knowledge Check: Legal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34493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372864" presetClass="entr" presetSubtype="6588637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017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201731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201732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733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734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735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20173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201737" name="Rectangle 9"/>
          <p:cNvSpPr>
            <a:spLocks noGrp="1" noChangeArrowheads="1"/>
          </p:cNvSpPr>
          <p:nvPr>
            <p:ph type="title"/>
          </p:nvPr>
        </p:nvSpPr>
        <p:spPr>
          <a:xfrm>
            <a:off x="2566987" y="0"/>
            <a:ext cx="6283325" cy="1066800"/>
          </a:xfrm>
          <a:ln/>
        </p:spPr>
        <p:txBody>
          <a:bodyPr>
            <a:normAutofit/>
          </a:bodyPr>
          <a:lstStyle/>
          <a:p>
            <a:r>
              <a:rPr lang="en-US" sz="2800" dirty="0"/>
              <a:t>Knowledge Check: Legal Responsibilities</a:t>
            </a:r>
          </a:p>
        </p:txBody>
      </p:sp>
      <p:sp>
        <p:nvSpPr>
          <p:cNvPr id="20173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/>
              <a:t>20. When entering an apartment unit, how can you limit liability?</a:t>
            </a:r>
          </a:p>
          <a:p>
            <a:pPr marL="422275" lvl="1" indent="0">
              <a:buFont typeface="Wingdings" pitchFamily="2" charset="2"/>
              <a:buNone/>
            </a:pPr>
            <a:r>
              <a:rPr lang="en-US" sz="1900" dirty="0">
                <a:solidFill>
                  <a:srgbClr val="C00000"/>
                </a:solidFill>
              </a:rPr>
              <a:t>Strictly follow your right of entry policies</a:t>
            </a:r>
            <a:endParaRPr lang="en-US" dirty="0"/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/>
              <a:t>21. You may enter an apartment unit without notice in case of emergency. List some emergency examples.</a:t>
            </a:r>
          </a:p>
          <a:p>
            <a:pPr marL="422275" lvl="1" indent="0">
              <a:buClr>
                <a:srgbClr val="C00000"/>
              </a:buClr>
            </a:pPr>
            <a:r>
              <a:rPr lang="en-US" sz="1900" dirty="0">
                <a:solidFill>
                  <a:srgbClr val="C00000"/>
                </a:solidFill>
              </a:rPr>
              <a:t>Smoke pouring out of windows</a:t>
            </a:r>
            <a:endParaRPr lang="en-US" dirty="0"/>
          </a:p>
          <a:p>
            <a:pPr marL="422275" lvl="1" indent="0">
              <a:buClr>
                <a:srgbClr val="C00000"/>
              </a:buClr>
            </a:pPr>
            <a:r>
              <a:rPr lang="en-US" sz="1900" dirty="0">
                <a:solidFill>
                  <a:srgbClr val="C00000"/>
                </a:solidFill>
              </a:rPr>
              <a:t>Water leaking out of unit</a:t>
            </a:r>
            <a:endParaRPr lang="en-US" dirty="0"/>
          </a:p>
          <a:p>
            <a:pPr marL="422275" lvl="1" indent="0">
              <a:buClr>
                <a:srgbClr val="C00000"/>
              </a:buClr>
            </a:pPr>
            <a:r>
              <a:rPr lang="en-US" sz="1900" dirty="0">
                <a:solidFill>
                  <a:srgbClr val="C00000"/>
                </a:solidFill>
              </a:rPr>
              <a:t>Gunshots</a:t>
            </a:r>
            <a:endParaRPr lang="en-US" dirty="0"/>
          </a:p>
          <a:p>
            <a:pPr marL="422275" lvl="1" indent="0">
              <a:buClr>
                <a:srgbClr val="C00000"/>
              </a:buClr>
            </a:pPr>
            <a:r>
              <a:rPr lang="en-US" sz="1900" dirty="0">
                <a:solidFill>
                  <a:srgbClr val="C00000"/>
                </a:solidFill>
              </a:rPr>
              <a:t>Screaming</a:t>
            </a:r>
            <a:endParaRPr lang="en-US" dirty="0"/>
          </a:p>
          <a:p>
            <a:pPr marL="422275" lvl="1" indent="0">
              <a:buClr>
                <a:srgbClr val="C00000"/>
              </a:buClr>
            </a:pPr>
            <a:r>
              <a:rPr lang="en-US" sz="1900" dirty="0">
                <a:solidFill>
                  <a:srgbClr val="C00000"/>
                </a:solidFill>
              </a:rPr>
              <a:t>Smell of gas </a:t>
            </a:r>
          </a:p>
        </p:txBody>
      </p:sp>
    </p:spTree>
    <p:extLst>
      <p:ext uri="{BB962C8B-B14F-4D97-AF65-F5344CB8AC3E}">
        <p14:creationId xmlns:p14="http://schemas.microsoft.com/office/powerpoint/2010/main" val="6345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373248" presetClass="entr" presetSubtype="6588804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8373248" presetClass="entr" presetSubtype="6588804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373248" presetClass="entr" presetSubtype="6588804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8373248" presetClass="entr" presetSubtype="6588804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8373248" presetClass="entr" presetSubtype="6588804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8373248" presetClass="entr" presetSubtype="6588804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8373248" presetClass="entr" presetSubtype="6588804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8373248" presetClass="entr" presetSubtype="6588804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8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02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202755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202756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2757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2758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2759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20276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202761" name="Rectangle 9"/>
          <p:cNvSpPr>
            <a:spLocks noGrp="1" noChangeArrowheads="1"/>
          </p:cNvSpPr>
          <p:nvPr>
            <p:ph type="title"/>
          </p:nvPr>
        </p:nvSpPr>
        <p:spPr>
          <a:xfrm>
            <a:off x="2590799" y="145328"/>
            <a:ext cx="6126163" cy="828647"/>
          </a:xfrm>
          <a:ln/>
        </p:spPr>
        <p:txBody>
          <a:bodyPr>
            <a:noAutofit/>
          </a:bodyPr>
          <a:lstStyle/>
          <a:p>
            <a:r>
              <a:rPr lang="en-US" sz="2800" dirty="0"/>
              <a:t>Knowledge Check: Legal Responsibilities</a:t>
            </a:r>
          </a:p>
        </p:txBody>
      </p:sp>
      <p:sp>
        <p:nvSpPr>
          <p:cNvPr id="20276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/>
              <a:t>22. What are some reasons law enforcement or government officials may want entry to an apartment unit?</a:t>
            </a:r>
          </a:p>
          <a:p>
            <a:pPr marL="701675" lvl="1" indent="-279400">
              <a:buClr>
                <a:srgbClr val="C00000"/>
              </a:buClr>
            </a:pPr>
            <a:r>
              <a:rPr lang="en-US" sz="1900">
                <a:solidFill>
                  <a:srgbClr val="C00000"/>
                </a:solidFill>
              </a:rPr>
              <a:t>Random building inspection</a:t>
            </a:r>
            <a:endParaRPr lang="en-US"/>
          </a:p>
          <a:p>
            <a:pPr marL="701675" lvl="1" indent="-279400">
              <a:buClr>
                <a:srgbClr val="C00000"/>
              </a:buClr>
            </a:pPr>
            <a:r>
              <a:rPr lang="en-US" sz="1900">
                <a:solidFill>
                  <a:srgbClr val="C00000"/>
                </a:solidFill>
              </a:rPr>
              <a:t>Suspected safety or health violation</a:t>
            </a:r>
            <a:endParaRPr lang="en-US"/>
          </a:p>
          <a:p>
            <a:pPr marL="701675" lvl="1" indent="-279400">
              <a:buClr>
                <a:srgbClr val="C00000"/>
              </a:buClr>
            </a:pPr>
            <a:r>
              <a:rPr lang="en-US" sz="1900">
                <a:solidFill>
                  <a:srgbClr val="C00000"/>
                </a:solidFill>
              </a:rPr>
              <a:t>Serving an arrest warrant</a:t>
            </a:r>
            <a:endParaRPr lang="en-US"/>
          </a:p>
          <a:p>
            <a:pPr marL="701675" lvl="1" indent="-279400">
              <a:buClr>
                <a:srgbClr val="C00000"/>
              </a:buClr>
            </a:pPr>
            <a:r>
              <a:rPr lang="en-US" sz="1900">
                <a:solidFill>
                  <a:srgbClr val="C00000"/>
                </a:solidFill>
              </a:rPr>
              <a:t>The pursuit of fleeing criminals</a:t>
            </a:r>
            <a:endParaRPr lang="en-US"/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/>
              <a:t>23. Regarding satellite dishes and TV antennas, what has the Federal Communications Commission (FCC) ruled?</a:t>
            </a:r>
          </a:p>
          <a:p>
            <a:pPr marL="701675" lvl="1" indent="-279400">
              <a:buFont typeface="Wingdings" pitchFamily="2" charset="2"/>
              <a:buNone/>
            </a:pPr>
            <a:r>
              <a:rPr lang="en-US" sz="1900">
                <a:solidFill>
                  <a:srgbClr val="C00000"/>
                </a:solidFill>
              </a:rPr>
              <a:t>Apartment residents may not be unreasonably restricted from installing an individual satellite dish or antenna </a:t>
            </a:r>
            <a:r>
              <a:rPr lang="en-US" sz="1900" b="1">
                <a:solidFill>
                  <a:srgbClr val="C00000"/>
                </a:solidFill>
              </a:rPr>
              <a:t>.</a:t>
            </a:r>
            <a:endParaRPr lang="en-US" sz="1900" b="1">
              <a:solidFill>
                <a:srgbClr val="C00000"/>
              </a:solidFill>
              <a:ea typeface="ヒラギノ角ゴ ProN W6" charset="0"/>
              <a:cs typeface="ヒラギノ角ゴ ProN W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12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373632" presetClass="entr" presetSubtype="897001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8373632" presetClass="entr" presetSubtype="897001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8373632" presetClass="entr" presetSubtype="897001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8373632" presetClass="entr" presetSubtype="897001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8373632" presetClass="entr" presetSubtype="897001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373632" presetClass="entr" presetSubtype="897001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8373632" presetClass="entr" presetSubtype="897001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2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03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203779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203780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3781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3782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3783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20378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203785" name="Rectangle 9"/>
          <p:cNvSpPr>
            <a:spLocks noGrp="1" noChangeArrowheads="1"/>
          </p:cNvSpPr>
          <p:nvPr>
            <p:ph type="title"/>
          </p:nvPr>
        </p:nvSpPr>
        <p:spPr>
          <a:xfrm>
            <a:off x="2566987" y="0"/>
            <a:ext cx="6191425" cy="990600"/>
          </a:xfrm>
          <a:ln/>
        </p:spPr>
        <p:txBody>
          <a:bodyPr>
            <a:normAutofit/>
          </a:bodyPr>
          <a:lstStyle/>
          <a:p>
            <a:r>
              <a:rPr lang="en-US" sz="2800" dirty="0"/>
              <a:t>Knowledge Check: Legal Responsibilities</a:t>
            </a:r>
          </a:p>
        </p:txBody>
      </p:sp>
      <p:sp>
        <p:nvSpPr>
          <p:cNvPr id="20378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/>
              <a:t>24. What is negligence?</a:t>
            </a:r>
          </a:p>
          <a:p>
            <a:pPr marL="422275" lvl="1" indent="0">
              <a:buFont typeface="Wingdings" pitchFamily="2" charset="2"/>
              <a:buNone/>
            </a:pPr>
            <a:r>
              <a:rPr lang="en-US" sz="1900">
                <a:solidFill>
                  <a:srgbClr val="C00000"/>
                </a:solidFill>
              </a:rPr>
              <a:t>An unreasonable response to a foreseeable risk</a:t>
            </a:r>
            <a:endParaRPr lang="en-US"/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/>
              <a:t>25. When preventing danger, what should you encourage residents to do?</a:t>
            </a:r>
          </a:p>
          <a:p>
            <a:pPr marL="422275" lvl="1" indent="0">
              <a:buClr>
                <a:srgbClr val="C00000"/>
              </a:buClr>
            </a:pPr>
            <a:r>
              <a:rPr lang="en-US" sz="1900">
                <a:solidFill>
                  <a:srgbClr val="C00000"/>
                </a:solidFill>
              </a:rPr>
              <a:t>Understand personal responsibility for safety </a:t>
            </a:r>
            <a:endParaRPr lang="en-US"/>
          </a:p>
          <a:p>
            <a:pPr marL="422275" lvl="1" indent="0">
              <a:buClr>
                <a:srgbClr val="C00000"/>
              </a:buClr>
            </a:pPr>
            <a:r>
              <a:rPr lang="en-US" sz="1900">
                <a:solidFill>
                  <a:srgbClr val="C00000"/>
                </a:solidFill>
              </a:rPr>
              <a:t>Inform management of dangerous situations </a:t>
            </a:r>
            <a:endParaRPr lang="en-US"/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/>
              <a:t>26. What are your disclosure responsibilities regarding a tenant who has a sex offense conviction?</a:t>
            </a:r>
          </a:p>
          <a:p>
            <a:pPr marL="422275" lvl="1" indent="0">
              <a:buFont typeface="Wingdings" pitchFamily="2" charset="2"/>
              <a:buNone/>
            </a:pPr>
            <a:r>
              <a:rPr lang="en-US" sz="1900">
                <a:solidFill>
                  <a:srgbClr val="C00000"/>
                </a:solidFill>
              </a:rPr>
              <a:t>It depends on the specific state regulations; seek legal counsel </a:t>
            </a:r>
          </a:p>
        </p:txBody>
      </p:sp>
    </p:spTree>
    <p:extLst>
      <p:ext uri="{BB962C8B-B14F-4D97-AF65-F5344CB8AC3E}">
        <p14:creationId xmlns:p14="http://schemas.microsoft.com/office/powerpoint/2010/main" val="301880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374016" presetClass="entr" presetSubtype="660995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8374016" presetClass="entr" presetSubtype="660995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374016" presetClass="entr" presetSubtype="660995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8374016" presetClass="entr" presetSubtype="660995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8374016" presetClass="entr" presetSubtype="660995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374016" presetClass="entr" presetSubtype="660995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8374016" presetClass="entr" presetSubtype="660995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6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04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204803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204804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805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806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807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20480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204809" name="Rectangle 9"/>
          <p:cNvSpPr>
            <a:spLocks noGrp="1" noChangeArrowheads="1"/>
          </p:cNvSpPr>
          <p:nvPr>
            <p:ph type="title"/>
          </p:nvPr>
        </p:nvSpPr>
        <p:spPr>
          <a:xfrm>
            <a:off x="2566987" y="0"/>
            <a:ext cx="6067425" cy="990600"/>
          </a:xfrm>
          <a:ln/>
        </p:spPr>
        <p:txBody>
          <a:bodyPr>
            <a:normAutofit/>
          </a:bodyPr>
          <a:lstStyle/>
          <a:p>
            <a:r>
              <a:rPr lang="en-US" sz="2800" dirty="0"/>
              <a:t>Knowledge Check: Legal Responsibilities</a:t>
            </a:r>
          </a:p>
        </p:txBody>
      </p:sp>
      <p:sp>
        <p:nvSpPr>
          <p:cNvPr id="20481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/>
              <a:t>27. If a resident is injured through criminal activity, can they sue the apartment manager? Why or why not?</a:t>
            </a:r>
          </a:p>
          <a:p>
            <a:pPr marL="422275" lvl="1" indent="0">
              <a:buFont typeface="Wingdings" pitchFamily="2" charset="2"/>
              <a:buNone/>
            </a:pPr>
            <a:r>
              <a:rPr lang="en-US" sz="1900" dirty="0">
                <a:solidFill>
                  <a:srgbClr val="C00000"/>
                </a:solidFill>
              </a:rPr>
              <a:t>Yes; you can be liable if you acted unreasonably in the face of foreseeable risk</a:t>
            </a:r>
            <a:endParaRPr lang="en-US" dirty="0"/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/>
              <a:t>28. What is Megan’s Law?</a:t>
            </a:r>
          </a:p>
          <a:p>
            <a:pPr marL="422275" lvl="1" indent="0">
              <a:buFont typeface="Wingdings" pitchFamily="2" charset="2"/>
              <a:buNone/>
            </a:pPr>
            <a:r>
              <a:rPr lang="en-US" sz="1900" dirty="0">
                <a:solidFill>
                  <a:srgbClr val="C00000"/>
                </a:solidFill>
              </a:rPr>
              <a:t>A law requiring authorities to notify communities of the whereabouts of convicted sex offenders </a:t>
            </a:r>
          </a:p>
        </p:txBody>
      </p:sp>
      <p:sp>
        <p:nvSpPr>
          <p:cNvPr id="204811" name="Rectangle 11"/>
          <p:cNvSpPr>
            <a:spLocks/>
          </p:cNvSpPr>
          <p:nvPr/>
        </p:nvSpPr>
        <p:spPr bwMode="auto">
          <a:xfrm>
            <a:off x="2127250" y="4267200"/>
            <a:ext cx="6616700" cy="14478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36525" algn="l">
              <a:spcBef>
                <a:spcPts val="1200"/>
              </a:spcBef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29. What does that Virginia Graeme Baker Pool &amp; Spa Safety Act require?</a:t>
            </a:r>
            <a:endParaRPr lang="en-US" sz="180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marL="136525" algn="l">
              <a:spcBef>
                <a:spcPts val="1200"/>
              </a:spcBef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All public pools and spas MUST use anti-entrapment devices </a:t>
            </a:r>
            <a:r>
              <a:rPr lang="en-US" sz="1900" b="1" dirty="0">
                <a:solidFill>
                  <a:srgbClr val="C00000"/>
                </a:solidFill>
                <a:latin typeface="Arial" pitchFamily="34" charset="0"/>
                <a:ea typeface="Lucida Grande CE" charset="0"/>
                <a:cs typeface="Arial" pitchFamily="34" charset="0"/>
                <a:sym typeface="Lucida Grande CE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481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374400" presetClass="entr" presetSubtype="9196488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8374400" presetClass="entr" presetSubtype="9196488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374400" presetClass="entr" presetSubtype="9196488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374400" presetClass="entr" presetSubtype="9196488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0" grpId="0" uiExpand="1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058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205827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205828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829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830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831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2058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205833" name="Rectangle 9"/>
          <p:cNvSpPr>
            <a:spLocks noGrp="1" noChangeArrowheads="1"/>
          </p:cNvSpPr>
          <p:nvPr>
            <p:ph type="title"/>
          </p:nvPr>
        </p:nvSpPr>
        <p:spPr>
          <a:xfrm>
            <a:off x="2566988" y="0"/>
            <a:ext cx="6069012" cy="1082675"/>
          </a:xfrm>
          <a:ln/>
        </p:spPr>
        <p:txBody>
          <a:bodyPr>
            <a:normAutofit/>
          </a:bodyPr>
          <a:lstStyle/>
          <a:p>
            <a:r>
              <a:rPr lang="en-US" sz="2800" dirty="0"/>
              <a:t>Knowledge Check: Legal Responsibilities</a:t>
            </a:r>
          </a:p>
        </p:txBody>
      </p:sp>
      <p:sp>
        <p:nvSpPr>
          <p:cNvPr id="20583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139950" y="1150938"/>
            <a:ext cx="6397625" cy="5707062"/>
          </a:xfrm>
          <a:ln/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/>
              <a:t>30. When should you hire a contractor?</a:t>
            </a:r>
          </a:p>
          <a:p>
            <a:pPr marL="765175" lvl="1" indent="-342900">
              <a:buClr>
                <a:srgbClr val="C00000"/>
              </a:buClr>
            </a:pPr>
            <a:r>
              <a:rPr lang="en-US" dirty="0">
                <a:solidFill>
                  <a:srgbClr val="C00000"/>
                </a:solidFill>
              </a:rPr>
              <a:t>Your normal staff cannot do the task</a:t>
            </a:r>
            <a:endParaRPr lang="en-US" dirty="0"/>
          </a:p>
          <a:p>
            <a:pPr marL="765175" lvl="1" indent="-342900">
              <a:buClr>
                <a:srgbClr val="C00000"/>
              </a:buClr>
            </a:pPr>
            <a:r>
              <a:rPr lang="en-US" dirty="0">
                <a:solidFill>
                  <a:srgbClr val="C00000"/>
                </a:solidFill>
              </a:rPr>
              <a:t>It is more cost effective </a:t>
            </a:r>
            <a:endParaRPr lang="en-US" dirty="0"/>
          </a:p>
          <a:p>
            <a:pPr marL="765175" lvl="1" indent="-342900">
              <a:buClr>
                <a:srgbClr val="C00000"/>
              </a:buClr>
            </a:pPr>
            <a:r>
              <a:rPr lang="en-US" dirty="0">
                <a:solidFill>
                  <a:srgbClr val="C00000"/>
                </a:solidFill>
              </a:rPr>
              <a:t>You need required documentation </a:t>
            </a:r>
            <a:endParaRPr lang="en-US" dirty="0"/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/>
              <a:t>31. Can your property be held liable for the actions of a contractor?</a:t>
            </a:r>
          </a:p>
          <a:p>
            <a:pPr marL="765175" lvl="1" indent="-342900"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</a:rPr>
              <a:t>Yes; legally, contractors may be viewed as extensions of the property management team</a:t>
            </a:r>
            <a:endParaRPr lang="en-US" dirty="0"/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/>
              <a:t>32. What are the four Bid Process Elements?</a:t>
            </a:r>
          </a:p>
          <a:p>
            <a:pPr marL="765175" lvl="1" indent="-342900">
              <a:buClr>
                <a:srgbClr val="C00000"/>
              </a:buClr>
            </a:pPr>
            <a:r>
              <a:rPr lang="en-US" dirty="0">
                <a:solidFill>
                  <a:srgbClr val="C00000"/>
                </a:solidFill>
              </a:rPr>
              <a:t>Performance Security </a:t>
            </a:r>
            <a:endParaRPr lang="en-US" dirty="0"/>
          </a:p>
          <a:p>
            <a:pPr marL="765175" lvl="1" indent="-342900">
              <a:buClr>
                <a:srgbClr val="C00000"/>
              </a:buClr>
            </a:pPr>
            <a:r>
              <a:rPr lang="en-US" dirty="0">
                <a:solidFill>
                  <a:srgbClr val="C00000"/>
                </a:solidFill>
              </a:rPr>
              <a:t>Insurance Certificates</a:t>
            </a:r>
            <a:endParaRPr lang="en-US" dirty="0"/>
          </a:p>
          <a:p>
            <a:pPr marL="765175" lvl="1" indent="-342900">
              <a:buClr>
                <a:srgbClr val="C00000"/>
              </a:buClr>
            </a:pPr>
            <a:r>
              <a:rPr lang="en-US" dirty="0">
                <a:solidFill>
                  <a:srgbClr val="C00000"/>
                </a:solidFill>
              </a:rPr>
              <a:t>Awarding a Bid</a:t>
            </a:r>
            <a:endParaRPr lang="en-US" dirty="0"/>
          </a:p>
          <a:p>
            <a:pPr marL="765175" lvl="1" indent="-342900">
              <a:buClr>
                <a:srgbClr val="C00000"/>
              </a:buClr>
            </a:pPr>
            <a:r>
              <a:rPr lang="en-US" dirty="0">
                <a:solidFill>
                  <a:srgbClr val="C00000"/>
                </a:solidFill>
              </a:rPr>
              <a:t>Bidder Disqualification </a:t>
            </a:r>
          </a:p>
        </p:txBody>
      </p:sp>
    </p:spTree>
    <p:extLst>
      <p:ext uri="{BB962C8B-B14F-4D97-AF65-F5344CB8AC3E}">
        <p14:creationId xmlns:p14="http://schemas.microsoft.com/office/powerpoint/2010/main" val="389255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375168" presetClass="entr" presetSubtype="919650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8375168" presetClass="entr" presetSubtype="919650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8375168" presetClass="entr" presetSubtype="919650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8375168" presetClass="entr" presetSubtype="919650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375168" presetClass="entr" presetSubtype="919650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8375168" presetClass="entr" presetSubtype="919650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375168" presetClass="entr" presetSubtype="919650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8375168" presetClass="entr" presetSubtype="919650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8375168" presetClass="entr" presetSubtype="919650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8375168" presetClass="entr" presetSubtype="919650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8375168" presetClass="entr" presetSubtype="919650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4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068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206851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206852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6853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6854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6855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20685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206857" name="Rectangle 9"/>
          <p:cNvSpPr>
            <a:spLocks noGrp="1" noChangeArrowheads="1"/>
          </p:cNvSpPr>
          <p:nvPr>
            <p:ph type="title"/>
          </p:nvPr>
        </p:nvSpPr>
        <p:spPr>
          <a:xfrm>
            <a:off x="2566988" y="0"/>
            <a:ext cx="6069012" cy="1009650"/>
          </a:xfrm>
          <a:ln/>
        </p:spPr>
        <p:txBody>
          <a:bodyPr>
            <a:normAutofit/>
          </a:bodyPr>
          <a:lstStyle/>
          <a:p>
            <a:r>
              <a:rPr lang="en-US" sz="2800" dirty="0"/>
              <a:t>Knowledge Check: Legal Responsibilities</a:t>
            </a:r>
          </a:p>
        </p:txBody>
      </p:sp>
      <p:sp>
        <p:nvSpPr>
          <p:cNvPr id="20685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157413" y="1185863"/>
            <a:ext cx="6397625" cy="5672137"/>
          </a:xfrm>
          <a:ln/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/>
              <a:t>33. In which section of a contract is the type of work that will be performed and the time frame for the work?  </a:t>
            </a:r>
          </a:p>
          <a:p>
            <a:pPr marL="422275" lvl="1" indent="0"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</a:rPr>
              <a:t>Scope of Work </a:t>
            </a:r>
            <a:endParaRPr lang="en-US" dirty="0"/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/>
              <a:t>34. What is performance security?</a:t>
            </a:r>
          </a:p>
          <a:p>
            <a:pPr marL="422275" lvl="1" indent="0"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</a:rPr>
              <a:t>A form of security deposit that ensures the successful bidder will perform according to all contract requirements</a:t>
            </a:r>
            <a:endParaRPr lang="en-US" dirty="0"/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/>
              <a:t>35. What should be included in a bid invitation?</a:t>
            </a:r>
          </a:p>
          <a:p>
            <a:pPr marL="422275" lvl="1" indent="0">
              <a:buClr>
                <a:srgbClr val="C00000"/>
              </a:buClr>
            </a:pPr>
            <a:r>
              <a:rPr lang="en-US" dirty="0">
                <a:solidFill>
                  <a:srgbClr val="C00000"/>
                </a:solidFill>
              </a:rPr>
              <a:t>The specifications for the procurement </a:t>
            </a:r>
            <a:endParaRPr lang="en-US" dirty="0"/>
          </a:p>
          <a:p>
            <a:pPr marL="422275" lvl="1" indent="0">
              <a:buClr>
                <a:srgbClr val="C00000"/>
              </a:buClr>
            </a:pPr>
            <a:r>
              <a:rPr lang="en-US" dirty="0">
                <a:solidFill>
                  <a:srgbClr val="C00000"/>
                </a:solidFill>
              </a:rPr>
              <a:t>Terms and conditions </a:t>
            </a:r>
            <a:endParaRPr lang="en-US" dirty="0"/>
          </a:p>
          <a:p>
            <a:pPr marL="422275" lvl="1" indent="0">
              <a:buClr>
                <a:srgbClr val="C00000"/>
              </a:buClr>
            </a:pPr>
            <a:r>
              <a:rPr lang="en-US" dirty="0">
                <a:solidFill>
                  <a:srgbClr val="C00000"/>
                </a:solidFill>
              </a:rPr>
              <a:t>Specifications defining goods or services </a:t>
            </a:r>
            <a:endParaRPr lang="en-US" dirty="0"/>
          </a:p>
          <a:p>
            <a:pPr marL="422275" lvl="1" indent="0">
              <a:buClr>
                <a:srgbClr val="C00000"/>
              </a:buClr>
            </a:pPr>
            <a:r>
              <a:rPr lang="en-US" dirty="0">
                <a:solidFill>
                  <a:srgbClr val="C00000"/>
                </a:solidFill>
              </a:rPr>
              <a:t>Formally numbered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350649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375552" presetClass="entr" presetSubtype="662140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8375552" presetClass="entr" presetSubtype="6621405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375552" presetClass="entr" presetSubtype="662140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8375552" presetClass="entr" presetSubtype="6621405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375552" presetClass="entr" presetSubtype="662140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8375552" presetClass="entr" presetSubtype="6621405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8375552" presetClass="entr" presetSubtype="6621405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8375552" presetClass="entr" presetSubtype="6621405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8375552" presetClass="entr" presetSubtype="6621405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8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07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207875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207876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7877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7878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7879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EC0044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20788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207881" name="Rectangle 9"/>
          <p:cNvSpPr>
            <a:spLocks noGrp="1" noChangeArrowheads="1"/>
          </p:cNvSpPr>
          <p:nvPr>
            <p:ph type="title"/>
          </p:nvPr>
        </p:nvSpPr>
        <p:spPr>
          <a:xfrm>
            <a:off x="2566988" y="0"/>
            <a:ext cx="6069012" cy="1009650"/>
          </a:xfrm>
          <a:ln/>
        </p:spPr>
        <p:txBody>
          <a:bodyPr>
            <a:normAutofit/>
          </a:bodyPr>
          <a:lstStyle/>
          <a:p>
            <a:r>
              <a:rPr lang="en-US" sz="2800" dirty="0"/>
              <a:t>Knowledge Check: Legal Responsibilities</a:t>
            </a:r>
          </a:p>
        </p:txBody>
      </p:sp>
      <p:sp>
        <p:nvSpPr>
          <p:cNvPr id="20788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157413" y="1185863"/>
            <a:ext cx="6397625" cy="567213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/>
              <a:t>36. What is a lien waiver?</a:t>
            </a:r>
          </a:p>
          <a:p>
            <a:pPr marL="422275" lvl="1" indent="0"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</a:rPr>
              <a:t>A signed and notarized document that waives all claims against the property or the management company</a:t>
            </a:r>
            <a:endParaRPr lang="en-US" dirty="0"/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/>
              <a:t>37. What releases one party from liability for claims asserted by another party?  </a:t>
            </a:r>
          </a:p>
          <a:p>
            <a:pPr marL="422275" lvl="1" indent="0"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</a:rPr>
              <a:t>General Waiver of Release </a:t>
            </a:r>
            <a:r>
              <a:rPr lang="en-US" b="1" dirty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  <a:ea typeface="ヒラギノ角ゴ ProN W6" charset="0"/>
              <a:cs typeface="ヒラギノ角ゴ ProN W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Shape 844"/>
          <p:cNvSpPr>
            <a:spLocks noGrp="1"/>
          </p:cNvSpPr>
          <p:nvPr>
            <p:ph type="title"/>
          </p:nvPr>
        </p:nvSpPr>
        <p:spPr>
          <a:xfrm>
            <a:off x="2590799" y="304800"/>
            <a:ext cx="5714301" cy="639764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>
              <a:defRPr b="1" spc="-200"/>
            </a:lvl1pPr>
          </a:lstStyle>
          <a:p>
            <a:pPr lvl="0">
              <a:defRPr sz="1800" b="0" spc="0"/>
            </a:pPr>
            <a:r>
              <a:rPr sz="3200" b="1" spc="-200" dirty="0"/>
              <a:t>Knowledge Check</a:t>
            </a:r>
            <a:r>
              <a:rPr lang="en-US" sz="3200" dirty="0"/>
              <a:t> – Industry Essentials</a:t>
            </a:r>
            <a:endParaRPr sz="3200" b="1" spc="-200" dirty="0"/>
          </a:p>
        </p:txBody>
      </p:sp>
      <p:sp>
        <p:nvSpPr>
          <p:cNvPr id="845" name="Shape 845"/>
          <p:cNvSpPr>
            <a:spLocks noGrp="1"/>
          </p:cNvSpPr>
          <p:nvPr>
            <p:ph type="body" idx="1"/>
          </p:nvPr>
        </p:nvSpPr>
        <p:spPr>
          <a:xfrm>
            <a:off x="2237931" y="1371599"/>
            <a:ext cx="5740658" cy="5227164"/>
          </a:xfrm>
          <a:prstGeom prst="rect">
            <a:avLst/>
          </a:prstGeom>
        </p:spPr>
        <p:txBody>
          <a:bodyPr/>
          <a:lstStyle/>
          <a:p>
            <a:pPr lvl="0">
              <a:buAutoNum type="arabicPeriod" startAt="13"/>
              <a:defRPr sz="1800" spc="0"/>
            </a:pPr>
            <a:r>
              <a:rPr sz="2200" spc="-100" dirty="0"/>
              <a:t>What are the differences among</a:t>
            </a:r>
            <a:br>
              <a:rPr sz="2200" spc="-100" dirty="0"/>
            </a:br>
            <a:r>
              <a:rPr sz="2200" spc="-100" dirty="0"/>
              <a:t>mid, low, and high rise apartment buildings?</a:t>
            </a:r>
          </a:p>
          <a:p>
            <a:pPr marL="674608" lvl="1" indent="-212646"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A low rise has 4 stories or fewer</a:t>
            </a:r>
          </a:p>
          <a:p>
            <a:pPr marL="674608" lvl="1" indent="-212646">
              <a:spcBef>
                <a:spcPts val="4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A mid-rise has 5-10 stories</a:t>
            </a:r>
            <a:endParaRPr sz="2000" spc="-100" dirty="0"/>
          </a:p>
          <a:p>
            <a:pPr marL="674608" lvl="1" indent="-212646">
              <a:spcBef>
                <a:spcPts val="600"/>
              </a:spcBef>
              <a:buClr>
                <a:srgbClr val="C0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A high rise has more than 10 stories</a:t>
            </a:r>
            <a:endParaRPr sz="2000" spc="-100" dirty="0"/>
          </a:p>
          <a:p>
            <a:pPr lvl="0">
              <a:buAutoNum type="arabicPeriod" startAt="14"/>
              <a:defRPr sz="1800" spc="0"/>
            </a:pPr>
            <a:endParaRPr sz="2000" spc="-100" dirty="0"/>
          </a:p>
          <a:p>
            <a:pPr lvl="0">
              <a:buAutoNum type="arabicPeriod" startAt="14"/>
              <a:defRPr sz="1800" spc="0"/>
            </a:pPr>
            <a:r>
              <a:rPr sz="2200" spc="-100" dirty="0"/>
              <a:t>What is a corporate apartment?</a:t>
            </a:r>
          </a:p>
          <a:p>
            <a:pPr marL="457200" lvl="1" indent="0">
              <a:spcBef>
                <a:spcPts val="6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A fully furnished apartment equipped with all </a:t>
            </a:r>
            <a:r>
              <a:rPr lang="en-US"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  </a:t>
            </a:r>
            <a:r>
              <a:rPr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necessary amenities</a:t>
            </a:r>
            <a:r>
              <a:rPr lang="en-US" sz="1900" spc="-100" dirty="0">
                <a:solidFill>
                  <a:srgbClr val="C00000"/>
                </a:solidFill>
                <a:ea typeface="Helvetica LT Std Black"/>
                <a:sym typeface="Helvetica LT Std Black"/>
              </a:rPr>
              <a:t> </a:t>
            </a:r>
            <a:r>
              <a:rPr lang="en-US" sz="1800" b="1" spc="-150" dirty="0">
                <a:solidFill>
                  <a:srgbClr val="EC0044"/>
                </a:solidFill>
              </a:rPr>
              <a:t>.</a:t>
            </a:r>
            <a:endParaRPr sz="1900" spc="-100" dirty="0">
              <a:solidFill>
                <a:srgbClr val="C00000"/>
              </a:solidFill>
              <a:ea typeface="Helvetica LT Std Black"/>
              <a:sym typeface="Helvetica LT Std Black"/>
            </a:endParaRPr>
          </a:p>
        </p:txBody>
      </p:sp>
    </p:spTree>
    <p:extLst>
      <p:ext uri="{BB962C8B-B14F-4D97-AF65-F5344CB8AC3E}">
        <p14:creationId xmlns:p14="http://schemas.microsoft.com/office/powerpoint/2010/main" val="2108076893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Shape 1265"/>
          <p:cNvSpPr>
            <a:spLocks noGrp="1"/>
          </p:cNvSpPr>
          <p:nvPr>
            <p:ph type="title"/>
          </p:nvPr>
        </p:nvSpPr>
        <p:spPr>
          <a:xfrm>
            <a:off x="2434653" y="274636"/>
            <a:ext cx="6068123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667436">
              <a:defRPr sz="2336" spc="-146"/>
            </a:lvl1pPr>
          </a:lstStyle>
          <a:p>
            <a:pPr lvl="0">
              <a:defRPr sz="1800" spc="0"/>
            </a:pPr>
            <a:r>
              <a:rPr sz="2336" spc="-146" dirty="0"/>
              <a:t>Knowledge Check: </a:t>
            </a:r>
            <a:r>
              <a:rPr lang="en-US" sz="2336" spc="-146" dirty="0"/>
              <a:t>Risk Management</a:t>
            </a:r>
            <a:endParaRPr sz="2336" spc="-146" dirty="0"/>
          </a:p>
        </p:txBody>
      </p:sp>
      <p:sp>
        <p:nvSpPr>
          <p:cNvPr id="1266" name="Shape 1266"/>
          <p:cNvSpPr>
            <a:spLocks noGrp="1"/>
          </p:cNvSpPr>
          <p:nvPr>
            <p:ph type="body" idx="1"/>
          </p:nvPr>
        </p:nvSpPr>
        <p:spPr>
          <a:xfrm>
            <a:off x="2237931" y="1371599"/>
            <a:ext cx="6461570" cy="4901980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1. What are the </a:t>
            </a:r>
            <a:r>
              <a:rPr sz="2200" spc="-100" dirty="0">
                <a:ea typeface="Helvetica LT Std Black"/>
                <a:sym typeface="Helvetica LT Std Black"/>
              </a:rPr>
              <a:t>three</a:t>
            </a:r>
            <a:r>
              <a:rPr sz="2200" spc="-100" dirty="0"/>
              <a:t> property assets to protect through risk management?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Property 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People </a:t>
            </a:r>
          </a:p>
          <a:p>
            <a:pPr marL="655276" lvl="0" indent="-193314">
              <a:spcBef>
                <a:spcPts val="12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Community Goodwill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2. What areas should a risk management process address?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Identify potential risks in operations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Analyze the frequency and severity of past/ potential losses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Eliminate or reduce risks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Build financial protection to cover non-eliminated risks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Create risk management policies and procedures</a:t>
            </a:r>
          </a:p>
        </p:txBody>
      </p:sp>
    </p:spTree>
    <p:extLst>
      <p:ext uri="{BB962C8B-B14F-4D97-AF65-F5344CB8AC3E}">
        <p14:creationId xmlns:p14="http://schemas.microsoft.com/office/powerpoint/2010/main" val="1481612081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500" fill="hold"/>
                                        <p:tgtEl>
                                          <p:spTgt spid="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 fill="hold"/>
                                        <p:tgtEl>
                                          <p:spTgt spid="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 fill="hold"/>
                                        <p:tgtEl>
                                          <p:spTgt spid="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500" fill="hold"/>
                                        <p:tgtEl>
                                          <p:spTgt spid="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500" fill="hold"/>
                                        <p:tgtEl>
                                          <p:spTgt spid="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 fill="hold"/>
                                        <p:tgtEl>
                                          <p:spTgt spid="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500" fill="hold"/>
                                        <p:tgtEl>
                                          <p:spTgt spid="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500" fill="hold"/>
                                        <p:tgtEl>
                                          <p:spTgt spid="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500" fill="hold"/>
                                        <p:tgtEl>
                                          <p:spTgt spid="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0" dur="500" fill="hold"/>
                                        <p:tgtEl>
                                          <p:spTgt spid="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3" dur="500" fill="hold"/>
                                        <p:tgtEl>
                                          <p:spTgt spid="12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6" grpId="0" build="p" bldLvl="5" animBg="1" advAuto="0"/>
      <p:bldP spid="1266" grpId="1" build="p" bldLvl="5" animBg="1" advAuto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Shape 1268"/>
          <p:cNvSpPr>
            <a:spLocks noGrp="1"/>
          </p:cNvSpPr>
          <p:nvPr>
            <p:ph type="title"/>
          </p:nvPr>
        </p:nvSpPr>
        <p:spPr>
          <a:xfrm>
            <a:off x="2455255" y="274636"/>
            <a:ext cx="6068123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685722">
              <a:defRPr sz="2400"/>
            </a:lvl1pPr>
          </a:lstStyle>
          <a:p>
            <a:pPr lvl="0">
              <a:defRPr sz="1800" spc="0"/>
            </a:pPr>
            <a:r>
              <a:rPr sz="2800" spc="-150" dirty="0"/>
              <a:t>Knowledge Check:</a:t>
            </a:r>
            <a:r>
              <a:rPr lang="en-US" sz="2800" spc="-146" dirty="0"/>
              <a:t> Risk Management</a:t>
            </a:r>
            <a:endParaRPr sz="2800" spc="-150" dirty="0"/>
          </a:p>
        </p:txBody>
      </p:sp>
      <p:sp>
        <p:nvSpPr>
          <p:cNvPr id="1269" name="Shape 1269"/>
          <p:cNvSpPr>
            <a:spLocks noGrp="1"/>
          </p:cNvSpPr>
          <p:nvPr>
            <p:ph type="body" idx="1"/>
          </p:nvPr>
        </p:nvSpPr>
        <p:spPr>
          <a:xfrm>
            <a:off x="2237932" y="1371599"/>
            <a:ext cx="5783122" cy="4901980"/>
          </a:xfrm>
          <a:prstGeom prst="rect">
            <a:avLst/>
          </a:prstGeom>
        </p:spPr>
        <p:txBody>
          <a:bodyPr/>
          <a:lstStyle/>
          <a:p>
            <a:pPr marL="0" indent="0" defTabSz="832009">
              <a:spcBef>
                <a:spcPts val="400"/>
              </a:spcBef>
              <a:buNone/>
              <a:defRPr sz="1800" spc="0"/>
            </a:pPr>
            <a:r>
              <a:rPr lang="en-US" sz="2002" spc="-91" dirty="0"/>
              <a:t>3.  </a:t>
            </a:r>
            <a:r>
              <a:rPr sz="2002" spc="-91" dirty="0"/>
              <a:t>List </a:t>
            </a:r>
            <a:r>
              <a:rPr sz="2002" b="1" spc="-91" dirty="0">
                <a:ea typeface="Helvetica LT Std Black"/>
                <a:sym typeface="Helvetica LT Std Black"/>
              </a:rPr>
              <a:t>three</a:t>
            </a:r>
            <a:r>
              <a:rPr sz="2002" spc="-91" dirty="0"/>
              <a:t> types of financial risk.</a:t>
            </a:r>
          </a:p>
          <a:p>
            <a:pPr marL="259956" lvl="1" indent="0" defTabSz="832009">
              <a:spcBef>
                <a:spcPts val="400"/>
              </a:spcBef>
              <a:buClr>
                <a:srgbClr val="FF0000"/>
              </a:buClr>
              <a:buNone/>
              <a:defRPr sz="1800" spc="0"/>
            </a:pPr>
            <a:r>
              <a:rPr sz="1820" spc="-91" dirty="0">
                <a:solidFill>
                  <a:srgbClr val="FF0000"/>
                </a:solidFill>
              </a:rPr>
              <a:t>Fraud</a:t>
            </a:r>
            <a:endParaRPr sz="1820" spc="-91" dirty="0"/>
          </a:p>
          <a:p>
            <a:pPr marL="259956" lvl="1" indent="0" defTabSz="832009">
              <a:spcBef>
                <a:spcPts val="400"/>
              </a:spcBef>
              <a:buClr>
                <a:srgbClr val="FF0000"/>
              </a:buClr>
              <a:buNone/>
              <a:defRPr sz="1800" spc="0"/>
            </a:pPr>
            <a:r>
              <a:rPr sz="1820" spc="-91" dirty="0">
                <a:solidFill>
                  <a:srgbClr val="FF0000"/>
                </a:solidFill>
              </a:rPr>
              <a:t>Theft</a:t>
            </a:r>
            <a:endParaRPr sz="1820" spc="-91" dirty="0"/>
          </a:p>
          <a:p>
            <a:pPr marL="259956" lvl="1" indent="0" defTabSz="832009">
              <a:spcBef>
                <a:spcPts val="400"/>
              </a:spcBef>
              <a:buClr>
                <a:srgbClr val="FF0000"/>
              </a:buClr>
              <a:buNone/>
              <a:defRPr sz="1800" spc="0"/>
            </a:pPr>
            <a:r>
              <a:rPr sz="1820" spc="-91" dirty="0">
                <a:solidFill>
                  <a:srgbClr val="FF0000"/>
                </a:solidFill>
              </a:rPr>
              <a:t>Embezzlement</a:t>
            </a:r>
            <a:endParaRPr sz="1820" spc="-91" dirty="0"/>
          </a:p>
          <a:p>
            <a:pPr marL="0" lvl="0" indent="0" defTabSz="832009">
              <a:spcBef>
                <a:spcPts val="400"/>
              </a:spcBef>
              <a:buSzTx/>
              <a:buNone/>
              <a:defRPr sz="1800" spc="0"/>
            </a:pPr>
            <a:endParaRPr sz="1820" spc="-91" dirty="0"/>
          </a:p>
          <a:p>
            <a:pPr marL="0" lvl="0" indent="0" defTabSz="832009">
              <a:spcBef>
                <a:spcPts val="400"/>
              </a:spcBef>
              <a:buNone/>
              <a:defRPr sz="1800" spc="0"/>
            </a:pPr>
            <a:r>
              <a:rPr lang="en-US" sz="2002" spc="-91" dirty="0"/>
              <a:t>4.  </a:t>
            </a:r>
            <a:r>
              <a:rPr sz="2002" spc="-91" dirty="0"/>
              <a:t>What is the most common risk management strategy?</a:t>
            </a:r>
          </a:p>
          <a:p>
            <a:pPr marL="0" lvl="0" indent="0" defTabSz="832009">
              <a:spcBef>
                <a:spcPts val="400"/>
              </a:spcBef>
              <a:buSzTx/>
              <a:buNone/>
              <a:defRPr sz="1800" spc="0"/>
            </a:pPr>
            <a:r>
              <a:rPr sz="2002" spc="-91" dirty="0"/>
              <a:t>       </a:t>
            </a:r>
            <a:r>
              <a:rPr sz="2002" spc="-91" dirty="0">
                <a:solidFill>
                  <a:srgbClr val="FF0000"/>
                </a:solidFill>
              </a:rPr>
              <a:t>Finance the risk</a:t>
            </a:r>
          </a:p>
          <a:p>
            <a:pPr marL="0" lvl="0" indent="0" defTabSz="832009">
              <a:spcBef>
                <a:spcPts val="400"/>
              </a:spcBef>
              <a:buSzTx/>
              <a:buNone/>
              <a:defRPr sz="1800" spc="0"/>
            </a:pPr>
            <a:endParaRPr sz="2002" spc="-91" dirty="0">
              <a:solidFill>
                <a:srgbClr val="FF0000"/>
              </a:solidFill>
            </a:endParaRPr>
          </a:p>
          <a:p>
            <a:pPr marL="0" lvl="0" indent="0" defTabSz="832009">
              <a:spcBef>
                <a:spcPts val="400"/>
              </a:spcBef>
              <a:buNone/>
              <a:defRPr sz="1800" spc="0"/>
            </a:pPr>
            <a:r>
              <a:rPr lang="en-US" sz="2002" spc="-91" dirty="0"/>
              <a:t>5.  </a:t>
            </a:r>
            <a:r>
              <a:rPr sz="2002" spc="-91" dirty="0"/>
              <a:t>When minimizing financial risk, what are </a:t>
            </a:r>
            <a:r>
              <a:rPr sz="2002" b="1" spc="-91" dirty="0">
                <a:ea typeface="Helvetica LT Std Black"/>
                <a:sym typeface="Helvetica LT Std Black"/>
              </a:rPr>
              <a:t>three</a:t>
            </a:r>
            <a:r>
              <a:rPr sz="2002" spc="-91" dirty="0"/>
              <a:t> areas to consider?</a:t>
            </a:r>
          </a:p>
          <a:p>
            <a:pPr marL="571995" lvl="1" indent="-312039" defTabSz="832009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820" spc="-91" dirty="0">
                <a:solidFill>
                  <a:srgbClr val="FF0000"/>
                </a:solidFill>
              </a:rPr>
              <a:t>Income, Fees, and Cash</a:t>
            </a:r>
            <a:endParaRPr sz="1820" spc="-91" dirty="0"/>
          </a:p>
          <a:p>
            <a:pPr marL="571995" lvl="1" indent="-312039" defTabSz="832009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820" spc="-91" dirty="0">
                <a:solidFill>
                  <a:srgbClr val="FF0000"/>
                </a:solidFill>
              </a:rPr>
              <a:t>Physical </a:t>
            </a:r>
            <a:r>
              <a:rPr lang="en-US" sz="1820" spc="-91" dirty="0">
                <a:solidFill>
                  <a:srgbClr val="FF0000"/>
                </a:solidFill>
              </a:rPr>
              <a:t>Property</a:t>
            </a:r>
            <a:endParaRPr sz="1820" spc="-91" dirty="0"/>
          </a:p>
          <a:p>
            <a:pPr marL="571995" lvl="1" indent="-312039" defTabSz="832009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820" spc="-91" dirty="0">
                <a:solidFill>
                  <a:srgbClr val="FF0000"/>
                </a:solidFill>
              </a:rPr>
              <a:t>Records and Screening</a:t>
            </a:r>
          </a:p>
        </p:txBody>
      </p:sp>
    </p:spTree>
    <p:extLst>
      <p:ext uri="{BB962C8B-B14F-4D97-AF65-F5344CB8AC3E}">
        <p14:creationId xmlns:p14="http://schemas.microsoft.com/office/powerpoint/2010/main" val="2180262778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Shape 1271"/>
          <p:cNvSpPr>
            <a:spLocks noGrp="1"/>
          </p:cNvSpPr>
          <p:nvPr>
            <p:ph type="title"/>
          </p:nvPr>
        </p:nvSpPr>
        <p:spPr>
          <a:xfrm>
            <a:off x="2466276" y="274637"/>
            <a:ext cx="6068124" cy="6397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49722">
              <a:defRPr sz="2624" spc="-164"/>
            </a:lvl1pPr>
          </a:lstStyle>
          <a:p>
            <a:pPr lvl="0">
              <a:defRPr sz="1800" spc="0"/>
            </a:pPr>
            <a:r>
              <a:rPr sz="2624" spc="-164" dirty="0"/>
              <a:t>Knowledge Check:</a:t>
            </a:r>
            <a:r>
              <a:rPr lang="en-US" sz="2624" spc="-164" dirty="0"/>
              <a:t> </a:t>
            </a:r>
            <a:r>
              <a:rPr lang="en-US" sz="2800" spc="-146" dirty="0"/>
              <a:t>Risk Management</a:t>
            </a:r>
            <a:endParaRPr sz="2624" spc="-164" dirty="0"/>
          </a:p>
        </p:txBody>
      </p:sp>
      <p:sp>
        <p:nvSpPr>
          <p:cNvPr id="1272" name="Shape 1272"/>
          <p:cNvSpPr>
            <a:spLocks noGrp="1"/>
          </p:cNvSpPr>
          <p:nvPr>
            <p:ph type="body" idx="1"/>
          </p:nvPr>
        </p:nvSpPr>
        <p:spPr>
          <a:xfrm>
            <a:off x="2237931" y="1371599"/>
            <a:ext cx="6397186" cy="4901980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 spc="0"/>
            </a:pPr>
            <a:r>
              <a:rPr lang="en-US" dirty="0"/>
              <a:t>6. </a:t>
            </a:r>
            <a:r>
              <a:rPr sz="2200" spc="-100" dirty="0"/>
              <a:t>What are the </a:t>
            </a:r>
            <a:r>
              <a:rPr sz="2200" spc="-100" dirty="0">
                <a:ea typeface="Helvetica LT Std Black"/>
                <a:sym typeface="Helvetica LT Std Black"/>
              </a:rPr>
              <a:t>three</a:t>
            </a:r>
            <a:r>
              <a:rPr sz="2200" spc="-100" dirty="0"/>
              <a:t> highest liability areas?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Property Hazards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Environmental Hazards</a:t>
            </a:r>
          </a:p>
          <a:p>
            <a:pPr marL="655276" lvl="0" indent="-193314">
              <a:spcBef>
                <a:spcPts val="12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Crime Deterrence</a:t>
            </a:r>
          </a:p>
          <a:p>
            <a:pPr marL="0" lvl="0" indent="0">
              <a:buSzTx/>
              <a:buNone/>
              <a:defRPr sz="1800" spc="0"/>
            </a:pPr>
            <a:r>
              <a:rPr lang="en-US" dirty="0"/>
              <a:t>7. </a:t>
            </a:r>
            <a:r>
              <a:rPr sz="2200" spc="-100" dirty="0"/>
              <a:t>What are your responsibilities to provide habitability?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Repair and maintenance to reduce safety hazards</a:t>
            </a:r>
          </a:p>
          <a:p>
            <a:pPr marL="655276" lvl="0" indent="-193314">
              <a:spcBef>
                <a:spcPts val="12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Maintaining required housing habitability</a:t>
            </a:r>
          </a:p>
          <a:p>
            <a:pPr marL="0" lvl="0" indent="0">
              <a:buSzTx/>
              <a:buNone/>
              <a:defRPr sz="1800" spc="0"/>
            </a:pPr>
            <a:endParaRPr sz="2200" spc="-100" dirty="0">
              <a:solidFill>
                <a:srgbClr val="FF0000"/>
              </a:solidFill>
            </a:endParaRPr>
          </a:p>
          <a:p>
            <a:pPr marL="0" lvl="0" indent="0">
              <a:buSzTx/>
              <a:buNone/>
              <a:defRPr sz="1800" spc="0"/>
            </a:pPr>
            <a:r>
              <a:rPr lang="en-US" dirty="0"/>
              <a:t>8. </a:t>
            </a:r>
            <a:r>
              <a:rPr sz="2200" spc="-100" dirty="0"/>
              <a:t>What must all public pools and spas have?</a:t>
            </a:r>
          </a:p>
          <a:p>
            <a:pPr marL="0" lvl="0" indent="461962">
              <a:spcBef>
                <a:spcPts val="4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Anti-entrapment devices</a:t>
            </a:r>
          </a:p>
        </p:txBody>
      </p:sp>
    </p:spTree>
    <p:extLst>
      <p:ext uri="{BB962C8B-B14F-4D97-AF65-F5344CB8AC3E}">
        <p14:creationId xmlns:p14="http://schemas.microsoft.com/office/powerpoint/2010/main" val="507061827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Shape 1274"/>
          <p:cNvSpPr>
            <a:spLocks noGrp="1"/>
          </p:cNvSpPr>
          <p:nvPr>
            <p:ph type="title"/>
          </p:nvPr>
        </p:nvSpPr>
        <p:spPr>
          <a:xfrm>
            <a:off x="2466276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49722">
              <a:defRPr sz="2624" spc="-164"/>
            </a:lvl1pPr>
          </a:lstStyle>
          <a:p>
            <a:pPr lvl="0">
              <a:defRPr sz="1800" spc="0"/>
            </a:pPr>
            <a:r>
              <a:rPr sz="2624" spc="-164" dirty="0"/>
              <a:t>Knowledge Check:</a:t>
            </a:r>
            <a:r>
              <a:rPr lang="en-US" sz="2624" spc="-164" dirty="0"/>
              <a:t> </a:t>
            </a:r>
            <a:r>
              <a:rPr lang="en-US" sz="2800" spc="-146" dirty="0"/>
              <a:t>Risk Management</a:t>
            </a:r>
            <a:endParaRPr sz="2624" spc="-164" dirty="0"/>
          </a:p>
        </p:txBody>
      </p:sp>
      <p:sp>
        <p:nvSpPr>
          <p:cNvPr id="1275" name="Shape 1275"/>
          <p:cNvSpPr>
            <a:spLocks noGrp="1"/>
          </p:cNvSpPr>
          <p:nvPr>
            <p:ph type="body" idx="1"/>
          </p:nvPr>
        </p:nvSpPr>
        <p:spPr>
          <a:xfrm>
            <a:off x="2237931" y="1371599"/>
            <a:ext cx="6397186" cy="4901980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 spc="0"/>
            </a:pPr>
            <a:r>
              <a:rPr lang="en-US" dirty="0"/>
              <a:t>9</a:t>
            </a:r>
            <a:r>
              <a:rPr sz="2200" spc="-100" dirty="0"/>
              <a:t>. When/how can you communicate to residents about their safety?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During the lease signing meeting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With notice letters when serious incidents occur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During resident meetings</a:t>
            </a:r>
            <a:endParaRPr lang="en-US" sz="1900" spc="-100" dirty="0">
              <a:solidFill>
                <a:srgbClr val="FF0000"/>
              </a:solidFill>
              <a:ea typeface="Helvetica LT Std Black"/>
              <a:sym typeface="Helvetica LT Std Black"/>
            </a:endParaRP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In the community newsletter</a:t>
            </a:r>
            <a:endParaRPr lang="en-US" sz="1900" spc="-100" dirty="0">
              <a:solidFill>
                <a:srgbClr val="FF0000"/>
              </a:solidFill>
              <a:ea typeface="Helvetica LT Std Black"/>
              <a:sym typeface="Helvetica LT Std Black"/>
            </a:endParaRP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endParaRPr sz="1900" spc="-100" dirty="0">
              <a:solidFill>
                <a:srgbClr val="FF0000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r>
              <a:rPr lang="en-US" sz="2200" spc="-100" dirty="0"/>
              <a:t>10</a:t>
            </a:r>
            <a:r>
              <a:rPr sz="2200" spc="-100" dirty="0"/>
              <a:t>. List two federal environmental governing agencies.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Environmental Protection Agency (EPA)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Occupational Safety &amp; Health Administration (OSHA) </a:t>
            </a:r>
            <a:r>
              <a:rPr sz="1900" spc="-100" dirty="0">
                <a:solidFill>
                  <a:srgbClr val="FFFFFF"/>
                </a:solidFill>
                <a:ea typeface="Helvetica LT Std Black"/>
                <a:sym typeface="Helvetica LT Std Black"/>
              </a:rPr>
              <a:t>Administration (OSHA)</a:t>
            </a:r>
          </a:p>
        </p:txBody>
      </p:sp>
    </p:spTree>
    <p:extLst>
      <p:ext uri="{BB962C8B-B14F-4D97-AF65-F5344CB8AC3E}">
        <p14:creationId xmlns:p14="http://schemas.microsoft.com/office/powerpoint/2010/main" val="4195933078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" name="Shape 1277"/>
          <p:cNvSpPr>
            <a:spLocks noGrp="1"/>
          </p:cNvSpPr>
          <p:nvPr>
            <p:ph type="title"/>
          </p:nvPr>
        </p:nvSpPr>
        <p:spPr>
          <a:xfrm>
            <a:off x="2466276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22293">
              <a:defRPr sz="2528" spc="-158"/>
            </a:lvl1pPr>
          </a:lstStyle>
          <a:p>
            <a:pPr lvl="0">
              <a:defRPr sz="1800" spc="0"/>
            </a:pPr>
            <a:r>
              <a:rPr sz="2800" spc="-158" dirty="0"/>
              <a:t>Knowledge Check</a:t>
            </a:r>
            <a:r>
              <a:rPr sz="2528" spc="-158" dirty="0"/>
              <a:t>:</a:t>
            </a:r>
            <a:r>
              <a:rPr lang="en-US" sz="2800" spc="-146" dirty="0"/>
              <a:t> Risk Management</a:t>
            </a:r>
            <a:endParaRPr sz="2528" spc="-158" dirty="0"/>
          </a:p>
        </p:txBody>
      </p:sp>
      <p:sp>
        <p:nvSpPr>
          <p:cNvPr id="1278" name="Shape 1278"/>
          <p:cNvSpPr>
            <a:spLocks noGrp="1"/>
          </p:cNvSpPr>
          <p:nvPr>
            <p:ph type="body" idx="1"/>
          </p:nvPr>
        </p:nvSpPr>
        <p:spPr>
          <a:xfrm>
            <a:off x="2237931" y="1371599"/>
            <a:ext cx="6397186" cy="4901980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 spc="0"/>
            </a:pPr>
            <a:r>
              <a:rPr lang="en-US" dirty="0"/>
              <a:t>11</a:t>
            </a:r>
            <a:r>
              <a:rPr sz="2200" spc="-100" dirty="0"/>
              <a:t>. What are the six areas of focus for OSHA that employers are required to comply with?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Hazard Communication Standard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Lockout/</a:t>
            </a:r>
            <a:r>
              <a:rPr sz="1900" spc="-100" dirty="0" err="1">
                <a:solidFill>
                  <a:srgbClr val="FF0000"/>
                </a:solidFill>
                <a:ea typeface="Helvetica LT Std Black"/>
                <a:sym typeface="Helvetica LT Std Black"/>
              </a:rPr>
              <a:t>Tagout</a:t>
            </a: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 Standard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 err="1">
                <a:solidFill>
                  <a:srgbClr val="FF0000"/>
                </a:solidFill>
                <a:ea typeface="Helvetica LT Std Black"/>
                <a:sym typeface="Helvetica LT Std Black"/>
              </a:rPr>
              <a:t>Bloodborne</a:t>
            </a: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 Pathogens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Personal Protective Equipment (PPE)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Electrical Safety-Related Work-Practice</a:t>
            </a:r>
            <a:endParaRPr lang="en-US" sz="1900" spc="-100" dirty="0">
              <a:solidFill>
                <a:srgbClr val="FF0000"/>
              </a:solidFill>
              <a:ea typeface="Helvetica LT Std Black"/>
              <a:sym typeface="Helvetica LT Std Black"/>
            </a:endParaRP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OSHA Record Keeping </a:t>
            </a:r>
            <a:r>
              <a:rPr sz="2200" b="1" spc="-100" dirty="0">
                <a:solidFill>
                  <a:srgbClr val="FFFFFF"/>
                </a:solidFill>
              </a:rPr>
              <a:t>	</a:t>
            </a:r>
            <a:endParaRPr lang="en-US" sz="2200" b="1" spc="-100" dirty="0">
              <a:solidFill>
                <a:srgbClr val="FFFFFF"/>
              </a:solidFill>
            </a:endParaRP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None/>
              <a:defRPr sz="1800" spc="0"/>
            </a:pPr>
            <a:r>
              <a:rPr sz="2200" b="1" spc="-100" dirty="0">
                <a:solidFill>
                  <a:srgbClr val="FFFFFF"/>
                </a:solidFill>
              </a:rPr>
              <a:t> </a:t>
            </a:r>
            <a:endParaRPr sz="2200" spc="-100" dirty="0">
              <a:solidFill>
                <a:srgbClr val="FFFFFF"/>
              </a:solidFill>
            </a:endParaRPr>
          </a:p>
          <a:p>
            <a:pPr marL="0" lvl="0" indent="0">
              <a:buSzTx/>
              <a:buNone/>
              <a:defRPr sz="1800" spc="0"/>
            </a:pPr>
            <a:r>
              <a:rPr lang="en-US" dirty="0"/>
              <a:t>12</a:t>
            </a:r>
            <a:r>
              <a:rPr sz="2200" spc="-100" dirty="0"/>
              <a:t>. The maintenance technician was using hazardous chemicals during his shift. What should he do at the end of his shift?</a:t>
            </a:r>
          </a:p>
          <a:p>
            <a:pPr marL="0" lvl="0" indent="461962">
              <a:spcBef>
                <a:spcPts val="4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Empty and clean the container</a:t>
            </a:r>
          </a:p>
        </p:txBody>
      </p:sp>
    </p:spTree>
    <p:extLst>
      <p:ext uri="{BB962C8B-B14F-4D97-AF65-F5344CB8AC3E}">
        <p14:creationId xmlns:p14="http://schemas.microsoft.com/office/powerpoint/2010/main" val="1983714877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" name="Shape 1280"/>
          <p:cNvSpPr>
            <a:spLocks noGrp="1"/>
          </p:cNvSpPr>
          <p:nvPr>
            <p:ph type="title"/>
          </p:nvPr>
        </p:nvSpPr>
        <p:spPr>
          <a:xfrm>
            <a:off x="2466276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22293">
              <a:defRPr sz="2528" spc="-158"/>
            </a:lvl1pPr>
          </a:lstStyle>
          <a:p>
            <a:pPr lvl="0">
              <a:defRPr sz="1800" spc="0"/>
            </a:pPr>
            <a:r>
              <a:rPr sz="2800" spc="-158" dirty="0"/>
              <a:t>Knowledge Check:</a:t>
            </a:r>
            <a:r>
              <a:rPr lang="en-US" sz="2800" spc="-158" dirty="0"/>
              <a:t> </a:t>
            </a:r>
            <a:r>
              <a:rPr lang="en-US" sz="2800" spc="-146" dirty="0"/>
              <a:t>Risk Management</a:t>
            </a:r>
            <a:endParaRPr sz="2528" spc="-158" dirty="0"/>
          </a:p>
        </p:txBody>
      </p:sp>
      <p:sp>
        <p:nvSpPr>
          <p:cNvPr id="1281" name="Shape 1281"/>
          <p:cNvSpPr>
            <a:spLocks noGrp="1"/>
          </p:cNvSpPr>
          <p:nvPr>
            <p:ph type="body" idx="1"/>
          </p:nvPr>
        </p:nvSpPr>
        <p:spPr>
          <a:xfrm>
            <a:off x="2237931" y="1371599"/>
            <a:ext cx="6397186" cy="49019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</a:t>
            </a:r>
            <a:r>
              <a:rPr lang="en-US" sz="2200" spc="-100" dirty="0"/>
              <a:t>3</a:t>
            </a:r>
            <a:r>
              <a:rPr sz="2200" spc="-100" dirty="0"/>
              <a:t>. What is a Safety Data Sheet (SDS)?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A document that describes the health and physical hazards associated with a particular chemical or material </a:t>
            </a:r>
          </a:p>
          <a:p>
            <a:pPr marL="0" lvl="0" indent="0">
              <a:buSzTx/>
              <a:buNone/>
              <a:defRPr sz="1800" spc="0"/>
            </a:pPr>
            <a:endParaRPr lang="en-US" sz="2200" spc="-100" dirty="0"/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</a:t>
            </a:r>
            <a:r>
              <a:rPr lang="en-US" sz="2200" spc="-100" dirty="0"/>
              <a:t>4</a:t>
            </a:r>
            <a:r>
              <a:rPr sz="2200" spc="-100" dirty="0"/>
              <a:t>. What are the written requirements for the PPE standard?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The standard does not require a written program, but does require a written assessment and documentation of exposures</a:t>
            </a:r>
          </a:p>
          <a:p>
            <a:pPr marL="0" lvl="0" indent="0">
              <a:buSzTx/>
              <a:buNone/>
              <a:defRPr sz="1800" spc="0"/>
            </a:pPr>
            <a:endParaRPr lang="en-US" sz="2200" spc="-100" dirty="0"/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</a:t>
            </a:r>
            <a:r>
              <a:rPr lang="en-US" sz="2200" spc="-100" dirty="0"/>
              <a:t>5</a:t>
            </a:r>
            <a:r>
              <a:rPr sz="2200" spc="-100" dirty="0"/>
              <a:t>. Why is it important for managers to be informed of the OSHA regulations and perform regular inspections to ensure compliance?</a:t>
            </a:r>
          </a:p>
          <a:p>
            <a:pPr marL="0" lvl="0" indent="461962">
              <a:spcBef>
                <a:spcPts val="4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To comply with regulations when an OSHA inspection is performed and help you avoid any fines or possible injury claims</a:t>
            </a:r>
          </a:p>
        </p:txBody>
      </p:sp>
    </p:spTree>
    <p:extLst>
      <p:ext uri="{BB962C8B-B14F-4D97-AF65-F5344CB8AC3E}">
        <p14:creationId xmlns:p14="http://schemas.microsoft.com/office/powerpoint/2010/main" val="1760016069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" name="Shape 1283"/>
          <p:cNvSpPr>
            <a:spLocks noGrp="1"/>
          </p:cNvSpPr>
          <p:nvPr>
            <p:ph type="title"/>
          </p:nvPr>
        </p:nvSpPr>
        <p:spPr>
          <a:xfrm>
            <a:off x="2496350" y="304800"/>
            <a:ext cx="6411342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pc="-200"/>
            </a:lvl1pPr>
          </a:lstStyle>
          <a:p>
            <a:pPr lvl="0">
              <a:defRPr sz="1800" spc="0"/>
            </a:pPr>
            <a:r>
              <a:rPr sz="3200" spc="-200" dirty="0"/>
              <a:t>Knowledge Check:</a:t>
            </a:r>
            <a:r>
              <a:rPr lang="en-US" sz="3200" spc="-146" dirty="0"/>
              <a:t> Risk Management</a:t>
            </a:r>
            <a:endParaRPr sz="3200" spc="-200" dirty="0"/>
          </a:p>
        </p:txBody>
      </p:sp>
      <p:sp>
        <p:nvSpPr>
          <p:cNvPr id="1284" name="Shape 1284"/>
          <p:cNvSpPr>
            <a:spLocks noGrp="1"/>
          </p:cNvSpPr>
          <p:nvPr>
            <p:ph type="body" idx="1"/>
          </p:nvPr>
        </p:nvSpPr>
        <p:spPr>
          <a:xfrm>
            <a:off x="2237931" y="1371599"/>
            <a:ext cx="6397186" cy="4901980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</a:t>
            </a:r>
            <a:r>
              <a:rPr lang="en-US" sz="2200" spc="-100" dirty="0"/>
              <a:t>6</a:t>
            </a:r>
            <a:r>
              <a:rPr sz="2200" spc="-100" dirty="0"/>
              <a:t>. What is the goal of emergency planning?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To minimize impact to residents, staff and business operations</a:t>
            </a:r>
          </a:p>
          <a:p>
            <a:pPr marL="0" lvl="0" indent="0">
              <a:buSzTx/>
              <a:buNone/>
              <a:defRPr sz="1800" spc="0"/>
            </a:pPr>
            <a:endParaRPr lang="en-US" sz="2200" spc="-100" dirty="0"/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</a:t>
            </a:r>
            <a:r>
              <a:rPr lang="en-US" sz="2200" spc="-100" dirty="0"/>
              <a:t>7</a:t>
            </a:r>
            <a:r>
              <a:rPr sz="2200" spc="-100" dirty="0"/>
              <a:t>. What are the three major impacted entities in an emergency?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People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Property</a:t>
            </a:r>
          </a:p>
          <a:p>
            <a:pPr marL="655276" lvl="0" indent="-193314">
              <a:spcBef>
                <a:spcPts val="12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Business</a:t>
            </a:r>
          </a:p>
          <a:p>
            <a:pPr marL="0" lvl="0" indent="0">
              <a:buSzTx/>
              <a:buNone/>
              <a:defRPr sz="1800" spc="0"/>
            </a:pPr>
            <a:endParaRPr lang="en-US" sz="2200" spc="-100" dirty="0"/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</a:t>
            </a:r>
            <a:r>
              <a:rPr lang="en-US" sz="2200" spc="-100" dirty="0"/>
              <a:t>8</a:t>
            </a:r>
            <a:r>
              <a:rPr sz="2200" spc="-100" dirty="0"/>
              <a:t>. What is the purpose of an emergency drill?</a:t>
            </a:r>
          </a:p>
          <a:p>
            <a:pPr marL="0" lvl="0" indent="461962">
              <a:spcBef>
                <a:spcPts val="4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To ensure that all aspects of the evacuation can be fully executed</a:t>
            </a:r>
          </a:p>
        </p:txBody>
      </p:sp>
    </p:spTree>
    <p:extLst>
      <p:ext uri="{BB962C8B-B14F-4D97-AF65-F5344CB8AC3E}">
        <p14:creationId xmlns:p14="http://schemas.microsoft.com/office/powerpoint/2010/main" val="1990461643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500" fill="hold"/>
                                        <p:tgtEl>
                                          <p:spTgt spid="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 fill="hold"/>
                                        <p:tgtEl>
                                          <p:spTgt spid="1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 fill="hold"/>
                                        <p:tgtEl>
                                          <p:spTgt spid="1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fill="hold"/>
                                        <p:tgtEl>
                                          <p:spTgt spid="1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fill="hold"/>
                                        <p:tgtEl>
                                          <p:spTgt spid="1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 fill="hold"/>
                                        <p:tgtEl>
                                          <p:spTgt spid="1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2" dur="500" fill="hold"/>
                                        <p:tgtEl>
                                          <p:spTgt spid="1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6" dur="500" fill="hold"/>
                                        <p:tgtEl>
                                          <p:spTgt spid="1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500" fill="hold"/>
                                        <p:tgtEl>
                                          <p:spTgt spid="12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4" grpId="0" build="p" bldLvl="5" animBg="1" advAuto="0"/>
      <p:bldP spid="1284" grpId="1" build="p" bldLvl="5" animBg="1" advAuto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Shape 1286"/>
          <p:cNvSpPr>
            <a:spLocks noGrp="1"/>
          </p:cNvSpPr>
          <p:nvPr>
            <p:ph type="title"/>
          </p:nvPr>
        </p:nvSpPr>
        <p:spPr>
          <a:xfrm>
            <a:off x="2506627" y="304800"/>
            <a:ext cx="6298327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pc="-200"/>
            </a:lvl1pPr>
          </a:lstStyle>
          <a:p>
            <a:pPr lvl="0">
              <a:defRPr sz="1800" spc="0"/>
            </a:pPr>
            <a:r>
              <a:rPr sz="3200" spc="-200" dirty="0"/>
              <a:t>Knowledge Check:</a:t>
            </a:r>
            <a:r>
              <a:rPr lang="en-US" sz="3200" spc="-146" dirty="0"/>
              <a:t> Risk Management</a:t>
            </a:r>
            <a:endParaRPr sz="3200" spc="-200" dirty="0"/>
          </a:p>
        </p:txBody>
      </p:sp>
      <p:sp>
        <p:nvSpPr>
          <p:cNvPr id="1287" name="Shape 1287"/>
          <p:cNvSpPr>
            <a:spLocks noGrp="1"/>
          </p:cNvSpPr>
          <p:nvPr>
            <p:ph type="body" idx="1"/>
          </p:nvPr>
        </p:nvSpPr>
        <p:spPr>
          <a:xfrm>
            <a:off x="2237931" y="1371599"/>
            <a:ext cx="6397186" cy="49019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</a:t>
            </a:r>
            <a:r>
              <a:rPr lang="en-US" sz="2200" spc="-100" dirty="0"/>
              <a:t>9</a:t>
            </a:r>
            <a:r>
              <a:rPr sz="2200" spc="-100" dirty="0"/>
              <a:t>. What are the components of an emergency plan?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Prevention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Detection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Communication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Evacuation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Containment/Mitigation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Recovery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Public Relations</a:t>
            </a:r>
          </a:p>
          <a:p>
            <a:pPr marL="0" lvl="0" indent="0">
              <a:buSzTx/>
              <a:buNone/>
              <a:defRPr sz="1800" spc="0"/>
            </a:pPr>
            <a:endParaRPr lang="en-US" dirty="0"/>
          </a:p>
          <a:p>
            <a:pPr marL="0" lvl="0" indent="0">
              <a:buSzTx/>
              <a:buNone/>
              <a:defRPr sz="1800" spc="0"/>
            </a:pPr>
            <a:r>
              <a:rPr lang="en-US" sz="2200" spc="-100" dirty="0"/>
              <a:t>20</a:t>
            </a:r>
            <a:r>
              <a:rPr sz="2200" spc="-100" dirty="0"/>
              <a:t>. In relation to emergency planning, what are the three components of a business? 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Equipment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Supplies 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Infrastructure</a:t>
            </a:r>
          </a:p>
        </p:txBody>
      </p:sp>
    </p:spTree>
    <p:extLst>
      <p:ext uri="{BB962C8B-B14F-4D97-AF65-F5344CB8AC3E}">
        <p14:creationId xmlns:p14="http://schemas.microsoft.com/office/powerpoint/2010/main" val="725017238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Shape 1289"/>
          <p:cNvSpPr>
            <a:spLocks noGrp="1"/>
          </p:cNvSpPr>
          <p:nvPr>
            <p:ph type="title"/>
          </p:nvPr>
        </p:nvSpPr>
        <p:spPr>
          <a:xfrm>
            <a:off x="2475803" y="274636"/>
            <a:ext cx="6068123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68008">
              <a:defRPr sz="2688" spc="-168"/>
            </a:lvl1pPr>
          </a:lstStyle>
          <a:p>
            <a:pPr lvl="0">
              <a:defRPr sz="1800" spc="0"/>
            </a:pPr>
            <a:r>
              <a:rPr sz="2800" spc="-168" dirty="0"/>
              <a:t>Knowledge Check:</a:t>
            </a:r>
            <a:r>
              <a:rPr lang="en-US" sz="2800" spc="-168" dirty="0"/>
              <a:t> </a:t>
            </a:r>
            <a:r>
              <a:rPr lang="en-US" sz="2800" spc="-146" dirty="0"/>
              <a:t>Risk Management</a:t>
            </a:r>
            <a:endParaRPr sz="2688" spc="-168" dirty="0"/>
          </a:p>
        </p:txBody>
      </p:sp>
      <p:sp>
        <p:nvSpPr>
          <p:cNvPr id="1290" name="Shape 1290"/>
          <p:cNvSpPr>
            <a:spLocks noGrp="1"/>
          </p:cNvSpPr>
          <p:nvPr>
            <p:ph type="body" idx="1"/>
          </p:nvPr>
        </p:nvSpPr>
        <p:spPr>
          <a:xfrm>
            <a:off x="2237931" y="1371599"/>
            <a:ext cx="6189973" cy="4901980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 spc="0"/>
            </a:pPr>
            <a:r>
              <a:rPr lang="en-US" dirty="0"/>
              <a:t>21</a:t>
            </a:r>
            <a:r>
              <a:rPr sz="2200" spc="-100" dirty="0"/>
              <a:t>. What is loss control?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Doing everything you can to mitigate the impact of the loss once it occurs</a:t>
            </a:r>
          </a:p>
          <a:p>
            <a:pPr marL="0" lvl="0" indent="0">
              <a:buSzTx/>
              <a:buNone/>
              <a:defRPr sz="1800" spc="0"/>
            </a:pPr>
            <a:endParaRPr lang="en-US" sz="2200" spc="-100" dirty="0"/>
          </a:p>
          <a:p>
            <a:pPr marL="0" lvl="0" indent="0">
              <a:buSzTx/>
              <a:buNone/>
              <a:defRPr sz="1800" spc="0"/>
            </a:pPr>
            <a:r>
              <a:rPr lang="en-US" sz="2200" spc="-100" dirty="0"/>
              <a:t>22</a:t>
            </a:r>
            <a:r>
              <a:rPr sz="2200" spc="-100" dirty="0"/>
              <a:t>. What is loss prevention?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Loss prevention is being proactive in preventing losses</a:t>
            </a:r>
          </a:p>
          <a:p>
            <a:pPr marL="0" lvl="0" indent="0">
              <a:buSzTx/>
              <a:buNone/>
              <a:defRPr sz="1800" spc="0"/>
            </a:pPr>
            <a:endParaRPr sz="1900" spc="-100" dirty="0">
              <a:solidFill>
                <a:srgbClr val="FF0000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</a:t>
            </a:r>
            <a:r>
              <a:rPr lang="en-US" sz="2200" spc="-100" dirty="0"/>
              <a:t>3</a:t>
            </a:r>
            <a:r>
              <a:rPr sz="2200" spc="-100" dirty="0"/>
              <a:t>. Third party insurance involves what three parties?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The policyholder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The insurance company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Third party to the insurance contract, the claimant against the policyholder</a:t>
            </a:r>
          </a:p>
        </p:txBody>
      </p:sp>
    </p:spTree>
    <p:extLst>
      <p:ext uri="{BB962C8B-B14F-4D97-AF65-F5344CB8AC3E}">
        <p14:creationId xmlns:p14="http://schemas.microsoft.com/office/powerpoint/2010/main" val="2297109754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Shape 1292"/>
          <p:cNvSpPr>
            <a:spLocks noGrp="1"/>
          </p:cNvSpPr>
          <p:nvPr>
            <p:ph type="title"/>
          </p:nvPr>
        </p:nvSpPr>
        <p:spPr>
          <a:xfrm>
            <a:off x="2466276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68008">
              <a:defRPr sz="2688" spc="-168"/>
            </a:lvl1pPr>
          </a:lstStyle>
          <a:p>
            <a:pPr lvl="0">
              <a:defRPr sz="1800" spc="0"/>
            </a:pPr>
            <a:r>
              <a:rPr sz="2800" spc="-168" dirty="0"/>
              <a:t>Knowledge Check:</a:t>
            </a:r>
            <a:r>
              <a:rPr lang="en-US" sz="2800" spc="-168" dirty="0"/>
              <a:t> </a:t>
            </a:r>
            <a:r>
              <a:rPr lang="en-US" sz="2800" spc="-146" dirty="0"/>
              <a:t>Risk Management</a:t>
            </a:r>
            <a:endParaRPr sz="2688" spc="-168" dirty="0"/>
          </a:p>
        </p:txBody>
      </p:sp>
      <p:sp>
        <p:nvSpPr>
          <p:cNvPr id="1293" name="Shape 1293"/>
          <p:cNvSpPr>
            <a:spLocks noGrp="1"/>
          </p:cNvSpPr>
          <p:nvPr>
            <p:ph type="body" idx="1"/>
          </p:nvPr>
        </p:nvSpPr>
        <p:spPr>
          <a:xfrm>
            <a:off x="2237931" y="1371599"/>
            <a:ext cx="6397186" cy="4901980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2</a:t>
            </a:r>
            <a:r>
              <a:rPr lang="en-US" sz="2200" spc="-100" dirty="0"/>
              <a:t>4</a:t>
            </a:r>
            <a:r>
              <a:rPr sz="2200" spc="-100" dirty="0"/>
              <a:t>. What is an incident?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An incident includes all accidents, crimes, reported losses and resident losses at a property</a:t>
            </a:r>
            <a:endParaRPr sz="1900" spc="-100" dirty="0">
              <a:solidFill>
                <a:srgbClr val="FFFFFF"/>
              </a:solidFill>
              <a:ea typeface="Helvetica LT Std Black"/>
              <a:sym typeface="Helvetica LT Std Black"/>
            </a:endParaRP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endParaRPr sz="1900" spc="-100" dirty="0">
              <a:solidFill>
                <a:srgbClr val="FFFFFF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</a:t>
            </a:r>
            <a:r>
              <a:rPr lang="en-US" sz="2200" spc="-100" dirty="0"/>
              <a:t>5</a:t>
            </a:r>
            <a:r>
              <a:rPr sz="2200" spc="-100" dirty="0"/>
              <a:t>. What are three things covered by General Liability insurance? Please provide an example of each.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Bodily injury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Property damage</a:t>
            </a:r>
          </a:p>
          <a:p>
            <a:pPr marL="655276" lvl="0" indent="-193314">
              <a:spcBef>
                <a:spcPts val="40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FF0000"/>
                </a:solidFill>
                <a:ea typeface="Helvetica LT Std Black"/>
                <a:sym typeface="Helvetica LT Std Black"/>
              </a:rPr>
              <a:t>Personal injuries</a:t>
            </a:r>
          </a:p>
        </p:txBody>
      </p:sp>
    </p:spTree>
    <p:extLst>
      <p:ext uri="{BB962C8B-B14F-4D97-AF65-F5344CB8AC3E}">
        <p14:creationId xmlns:p14="http://schemas.microsoft.com/office/powerpoint/2010/main" val="205776059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Shape 1202"/>
          <p:cNvSpPr>
            <a:spLocks noGrp="1"/>
          </p:cNvSpPr>
          <p:nvPr>
            <p:ph type="title"/>
          </p:nvPr>
        </p:nvSpPr>
        <p:spPr>
          <a:xfrm>
            <a:off x="2514600" y="274636"/>
            <a:ext cx="6096000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58865">
              <a:defRPr sz="2656" spc="-166"/>
            </a:lvl1pPr>
          </a:lstStyle>
          <a:p>
            <a:pPr lvl="0">
              <a:defRPr sz="1800" spc="0"/>
            </a:pPr>
            <a:r>
              <a:rPr sz="2656" spc="-166" dirty="0"/>
              <a:t>Knowledge Check: </a:t>
            </a:r>
            <a:r>
              <a:rPr lang="en-US" sz="2656" spc="-166" dirty="0"/>
              <a:t>Property Maintenance</a:t>
            </a:r>
            <a:endParaRPr sz="2656" spc="-166" dirty="0"/>
          </a:p>
        </p:txBody>
      </p:sp>
      <p:sp>
        <p:nvSpPr>
          <p:cNvPr id="1203" name="Shape 1203"/>
          <p:cNvSpPr>
            <a:spLocks noGrp="1"/>
          </p:cNvSpPr>
          <p:nvPr>
            <p:ph type="body" idx="1"/>
          </p:nvPr>
        </p:nvSpPr>
        <p:spPr>
          <a:xfrm>
            <a:off x="2237931" y="1371598"/>
            <a:ext cx="6510144" cy="4901981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1. What are some benefits of ensuring you have a well- maintained property?</a:t>
            </a:r>
          </a:p>
          <a:p>
            <a:pPr marL="787718" lvl="1" indent="-325755">
              <a:spcBef>
                <a:spcPts val="4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Controls or reduces costs</a:t>
            </a:r>
            <a:endParaRPr sz="2000" spc="-100" dirty="0"/>
          </a:p>
          <a:p>
            <a:pPr marL="787718" lvl="1" indent="-325755">
              <a:spcBef>
                <a:spcPts val="4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Increases maintenance efficiency</a:t>
            </a:r>
            <a:endParaRPr sz="2000" spc="-100" dirty="0"/>
          </a:p>
          <a:p>
            <a:pPr marL="787718" lvl="1" indent="-325755">
              <a:spcBef>
                <a:spcPts val="4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Reduces potential risk and liability </a:t>
            </a:r>
            <a:endParaRPr sz="2000" spc="-100" dirty="0"/>
          </a:p>
          <a:p>
            <a:pPr marL="787718" lvl="1" indent="-325755">
              <a:spcBef>
                <a:spcPts val="4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Attracts and retains skilled maintenance personnel</a:t>
            </a:r>
            <a:endParaRPr sz="2000" spc="-100" dirty="0"/>
          </a:p>
          <a:p>
            <a:pPr marL="787718" lvl="1" indent="-325755">
              <a:spcBef>
                <a:spcPts val="1200"/>
              </a:spcBef>
              <a:buClr>
                <a:srgbClr val="EC0044"/>
              </a:buClr>
              <a:buFont typeface="Arial"/>
              <a:buChar char="•"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Attracts and retains residents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2. Define maintenance.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Upkeep and repair of property and equipment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3. What is the end result of setting high quality standards? </a:t>
            </a:r>
            <a:r>
              <a:rPr sz="1900" spc="-100" dirty="0">
                <a:solidFill>
                  <a:srgbClr val="FFFFFF"/>
                </a:solidFill>
                <a:ea typeface="Helvetica LT Std Black"/>
                <a:sym typeface="Helvetica LT Std Black"/>
              </a:rPr>
              <a:t>High </a:t>
            </a:r>
          </a:p>
          <a:p>
            <a:pPr marL="0" lvl="0" indent="0">
              <a:spcBef>
                <a:spcPts val="4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FFFFFF"/>
                </a:solidFill>
                <a:ea typeface="Helvetica LT Std Black"/>
                <a:sym typeface="Helvetica LT Std Black"/>
              </a:rPr>
              <a:t>         </a:t>
            </a: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Quality standards add value</a:t>
            </a:r>
          </a:p>
        </p:txBody>
      </p:sp>
    </p:spTree>
    <p:extLst>
      <p:ext uri="{BB962C8B-B14F-4D97-AF65-F5344CB8AC3E}">
        <p14:creationId xmlns:p14="http://schemas.microsoft.com/office/powerpoint/2010/main" val="1286095691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2514" name="Picture 2"/>
          <p:cNvPicPr>
            <a:picLocks noChangeAspect="1" noChangeArrowheads="1"/>
          </p:cNvPicPr>
          <p:nvPr/>
        </p:nvPicPr>
        <p:blipFill>
          <a:blip r:embed="rId2" cstate="print"/>
          <a:srcRect l="4836" t="1236" r="77007"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192515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192516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2517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2518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2519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C00000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92520" name="Picture 8"/>
          <p:cNvPicPr>
            <a:picLocks noChangeAspect="1" noChangeArrowheads="1"/>
          </p:cNvPicPr>
          <p:nvPr/>
        </p:nvPicPr>
        <p:blipFill>
          <a:blip r:embed="rId3" cstate="print"/>
          <a:srcRect l="4767" r="76813"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192521" name="Rectangle 9"/>
          <p:cNvSpPr>
            <a:spLocks noGrp="1" noChangeArrowheads="1"/>
          </p:cNvSpPr>
          <p:nvPr>
            <p:ph type="title"/>
          </p:nvPr>
        </p:nvSpPr>
        <p:spPr>
          <a:xfrm>
            <a:off x="2438400" y="109537"/>
            <a:ext cx="6577012" cy="881063"/>
          </a:xfrm>
          <a:ln/>
        </p:spPr>
        <p:txBody>
          <a:bodyPr>
            <a:normAutofit/>
          </a:bodyPr>
          <a:lstStyle/>
          <a:p>
            <a:r>
              <a:rPr lang="en-US" sz="2800" dirty="0">
                <a:cs typeface="Arial" pitchFamily="34" charset="0"/>
              </a:rPr>
              <a:t>Knowledge Check – Marketing</a:t>
            </a:r>
          </a:p>
        </p:txBody>
      </p:sp>
      <p:sp>
        <p:nvSpPr>
          <p:cNvPr id="19252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11. What is a Market?</a:t>
            </a:r>
          </a:p>
          <a:p>
            <a:pPr marL="423863" lvl="1" indent="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Current and potential residents who want to, and are qualified to, live in the apartment community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12. What is a Target Market?</a:t>
            </a:r>
          </a:p>
          <a:p>
            <a:pPr marL="423863" lvl="1" indent="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A specified group within a market, classified according to characteristics </a:t>
            </a:r>
          </a:p>
        </p:txBody>
      </p:sp>
    </p:spTree>
    <p:extLst>
      <p:ext uri="{BB962C8B-B14F-4D97-AF65-F5344CB8AC3E}">
        <p14:creationId xmlns:p14="http://schemas.microsoft.com/office/powerpoint/2010/main" val="64666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877248" presetClass="entr" presetSubtype="917754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1877248" presetClass="entr" presetSubtype="917754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1877248" presetClass="entr" presetSubtype="917754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1877248" presetClass="entr" presetSubtype="917754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22" grpId="0" uiExpand="1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8418" name="Picture 2"/>
          <p:cNvPicPr>
            <a:picLocks noChangeAspect="1" noChangeArrowheads="1"/>
          </p:cNvPicPr>
          <p:nvPr/>
        </p:nvPicPr>
        <p:blipFill>
          <a:blip r:embed="rId2" cstate="print"/>
          <a:srcRect l="4836" t="1236" r="77007"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188419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188420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21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22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23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C00000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88424" name="Picture 8"/>
          <p:cNvPicPr>
            <a:picLocks noChangeAspect="1" noChangeArrowheads="1"/>
          </p:cNvPicPr>
          <p:nvPr/>
        </p:nvPicPr>
        <p:blipFill>
          <a:blip r:embed="rId3" cstate="print"/>
          <a:srcRect l="4767" r="76813"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188425" name="Rectangle 9"/>
          <p:cNvSpPr>
            <a:spLocks noGrp="1" noChangeArrowheads="1"/>
          </p:cNvSpPr>
          <p:nvPr>
            <p:ph type="title"/>
          </p:nvPr>
        </p:nvSpPr>
        <p:spPr>
          <a:xfrm>
            <a:off x="2438400" y="147637"/>
            <a:ext cx="6577012" cy="842963"/>
          </a:xfrm>
          <a:ln/>
        </p:spPr>
        <p:txBody>
          <a:bodyPr/>
          <a:lstStyle/>
          <a:p>
            <a:r>
              <a:rPr lang="en-US" sz="2500" dirty="0">
                <a:cs typeface="Arial" pitchFamily="34" charset="0"/>
              </a:rPr>
              <a:t>Knowledge Check: Marketing</a:t>
            </a:r>
          </a:p>
        </p:txBody>
      </p:sp>
      <p:sp>
        <p:nvSpPr>
          <p:cNvPr id="18842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1. Define marketing.</a:t>
            </a:r>
          </a:p>
          <a:p>
            <a:pPr marL="423863" lvl="1" indent="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Integrated and coordinated activities that encourage people to initially rent or continue renting an apartment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2. Define marketing mix.</a:t>
            </a:r>
          </a:p>
          <a:p>
            <a:pPr marL="423863" lvl="1" indent="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Controllable variables blended to produce the desired market  response</a:t>
            </a:r>
          </a:p>
          <a:p>
            <a:pPr marL="0" indent="0">
              <a:buFontTx/>
              <a:buNone/>
            </a:pPr>
            <a:r>
              <a:rPr lang="en-US" dirty="0">
                <a:cs typeface="Arial" pitchFamily="34" charset="0"/>
              </a:rPr>
              <a:t>3. What are the five Ps?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People					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Promotion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Product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Price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Place </a:t>
            </a:r>
          </a:p>
        </p:txBody>
      </p:sp>
    </p:spTree>
    <p:extLst>
      <p:ext uri="{BB962C8B-B14F-4D97-AF65-F5344CB8AC3E}">
        <p14:creationId xmlns:p14="http://schemas.microsoft.com/office/powerpoint/2010/main" val="282957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874944" presetClass="entr" presetSubtype="1700533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1874944" presetClass="entr" presetSubtype="1700533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1874944" presetClass="entr" presetSubtype="1700533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1874944" presetClass="entr" presetSubtype="1700533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1874944" presetClass="entr" presetSubtype="1700533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1874944" presetClass="entr" presetSubtype="1700533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1874944" presetClass="entr" presetSubtype="1700533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1874944" presetClass="entr" presetSubtype="1700533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1874944" presetClass="entr" presetSubtype="1700533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1874944" presetClass="entr" presetSubtype="1700533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6" grpId="0" uiExpand="1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9442" name="Picture 2"/>
          <p:cNvPicPr>
            <a:picLocks noChangeAspect="1" noChangeArrowheads="1"/>
          </p:cNvPicPr>
          <p:nvPr/>
        </p:nvPicPr>
        <p:blipFill>
          <a:blip r:embed="rId2" cstate="print"/>
          <a:srcRect l="4836" t="1236" r="77007"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189443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189444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9445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9446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9447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C00000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89448" name="Picture 8"/>
          <p:cNvPicPr>
            <a:picLocks noChangeAspect="1" noChangeArrowheads="1"/>
          </p:cNvPicPr>
          <p:nvPr/>
        </p:nvPicPr>
        <p:blipFill>
          <a:blip r:embed="rId3" cstate="print"/>
          <a:srcRect l="4767" r="76813"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189449" name="Rectangle 9"/>
          <p:cNvSpPr>
            <a:spLocks noGrp="1" noChangeArrowheads="1"/>
          </p:cNvSpPr>
          <p:nvPr>
            <p:ph type="title"/>
          </p:nvPr>
        </p:nvSpPr>
        <p:spPr>
          <a:xfrm>
            <a:off x="2438400" y="61912"/>
            <a:ext cx="6577012" cy="1081088"/>
          </a:xfrm>
          <a:ln/>
        </p:spPr>
        <p:txBody>
          <a:bodyPr/>
          <a:lstStyle/>
          <a:p>
            <a:r>
              <a:rPr lang="en-US" sz="3000" dirty="0">
                <a:cs typeface="Arial" pitchFamily="34" charset="0"/>
              </a:rPr>
              <a:t>Knowledge Check</a:t>
            </a:r>
            <a:r>
              <a:rPr lang="en-US" sz="3200" dirty="0">
                <a:cs typeface="Arial" pitchFamily="34" charset="0"/>
              </a:rPr>
              <a:t> : Marketing</a:t>
            </a:r>
            <a:endParaRPr lang="en-US" sz="3000" dirty="0">
              <a:cs typeface="Arial" pitchFamily="34" charset="0"/>
            </a:endParaRP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4. What is a Marketing Plan?</a:t>
            </a:r>
          </a:p>
          <a:p>
            <a:pPr marL="423863" lvl="1" indent="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A detailed, written account and timetable of the objectives and methods to be used to achieve the property’s marketing goals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5. What are the purposes of a Marketing Plan?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Helps develop, guide, and coordinate marketing efforts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Serves as a roadmap to realize goals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Keeps you on course 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.</a:t>
            </a:r>
            <a:endParaRPr lang="en-US" b="1" dirty="0">
              <a:solidFill>
                <a:srgbClr val="FF0000"/>
              </a:solidFill>
              <a:ea typeface="ヒラギノ角ゴ ProN W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24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875328" presetClass="entr" presetSubtype="896992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1875328" presetClass="entr" presetSubtype="896992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1875328" presetClass="entr" presetSubtype="896992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1875328" presetClass="entr" presetSubtype="896992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1875328" presetClass="entr" presetSubtype="896992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1875328" presetClass="entr" presetSubtype="896992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50" grpId="0" uiExpand="1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0466" name="Picture 2"/>
          <p:cNvPicPr>
            <a:picLocks noChangeAspect="1" noChangeArrowheads="1"/>
          </p:cNvPicPr>
          <p:nvPr/>
        </p:nvPicPr>
        <p:blipFill>
          <a:blip r:embed="rId2" cstate="print"/>
          <a:srcRect l="4836" t="1236" r="77007"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190467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190468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469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470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471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C00000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90472" name="Picture 8"/>
          <p:cNvPicPr>
            <a:picLocks noChangeAspect="1" noChangeArrowheads="1"/>
          </p:cNvPicPr>
          <p:nvPr/>
        </p:nvPicPr>
        <p:blipFill>
          <a:blip r:embed="rId3" cstate="print"/>
          <a:srcRect l="4767" r="76813"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190473" name="Rectangle 9"/>
          <p:cNvSpPr>
            <a:spLocks noGrp="1" noChangeArrowheads="1"/>
          </p:cNvSpPr>
          <p:nvPr>
            <p:ph type="title"/>
          </p:nvPr>
        </p:nvSpPr>
        <p:spPr>
          <a:xfrm>
            <a:off x="2438400" y="109537"/>
            <a:ext cx="6577012" cy="881063"/>
          </a:xfrm>
          <a:ln/>
        </p:spPr>
        <p:txBody>
          <a:bodyPr>
            <a:normAutofit/>
          </a:bodyPr>
          <a:lstStyle/>
          <a:p>
            <a:r>
              <a:rPr lang="en-US" sz="2400" dirty="0">
                <a:cs typeface="Arial" pitchFamily="34" charset="0"/>
              </a:rPr>
              <a:t>Knowledge Check</a:t>
            </a:r>
            <a:r>
              <a:rPr lang="en-US" sz="2800" dirty="0">
                <a:cs typeface="Arial" pitchFamily="34" charset="0"/>
              </a:rPr>
              <a:t> : Marketing</a:t>
            </a:r>
            <a:endParaRPr lang="en-US" sz="2400" dirty="0">
              <a:cs typeface="Arial" pitchFamily="34" charset="0"/>
            </a:endParaRPr>
          </a:p>
        </p:txBody>
      </p:sp>
      <p:sp>
        <p:nvSpPr>
          <p:cNvPr id="1904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6. What is a Market analysis?</a:t>
            </a:r>
          </a:p>
          <a:p>
            <a:pPr marL="423863" lvl="1" indent="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A formal approach using data to make rational marketing decisions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7. What is a Property and Location analysis?</a:t>
            </a:r>
          </a:p>
          <a:p>
            <a:pPr marL="423863" lvl="1" indent="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An analysis of information about a property’s amenities and location, positive and negative aspects of each, and how they affect rentals 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.</a:t>
            </a:r>
            <a:endParaRPr lang="en-US" b="1" dirty="0">
              <a:solidFill>
                <a:srgbClr val="FF0000"/>
              </a:solidFill>
              <a:ea typeface="ヒラギノ角ゴ ProN W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876096" presetClass="entr" presetSubtype="836460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1876096" presetClass="entr" presetSubtype="836460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1876096" presetClass="entr" presetSubtype="836460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1876096" presetClass="entr" presetSubtype="836460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4" grpId="0" uiExpand="1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1490" name="Picture 2"/>
          <p:cNvPicPr>
            <a:picLocks noChangeAspect="1" noChangeArrowheads="1"/>
          </p:cNvPicPr>
          <p:nvPr/>
        </p:nvPicPr>
        <p:blipFill>
          <a:blip r:embed="rId2" cstate="print"/>
          <a:srcRect l="4836" t="1236" r="77007"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191491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191492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1493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1494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1495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C00000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91496" name="Picture 8"/>
          <p:cNvPicPr>
            <a:picLocks noChangeAspect="1" noChangeArrowheads="1"/>
          </p:cNvPicPr>
          <p:nvPr/>
        </p:nvPicPr>
        <p:blipFill>
          <a:blip r:embed="rId3" cstate="print"/>
          <a:srcRect l="4767" r="76813"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191497" name="Rectangle 9"/>
          <p:cNvSpPr>
            <a:spLocks noGrp="1" noChangeArrowheads="1"/>
          </p:cNvSpPr>
          <p:nvPr>
            <p:ph type="title"/>
          </p:nvPr>
        </p:nvSpPr>
        <p:spPr>
          <a:xfrm>
            <a:off x="2438400" y="147637"/>
            <a:ext cx="6659562" cy="842963"/>
          </a:xfrm>
          <a:ln/>
        </p:spPr>
        <p:txBody>
          <a:bodyPr/>
          <a:lstStyle/>
          <a:p>
            <a:r>
              <a:rPr lang="en-US" sz="2600" dirty="0">
                <a:cs typeface="Arial" pitchFamily="34" charset="0"/>
              </a:rPr>
              <a:t>Knowledge Check: Marketing</a:t>
            </a:r>
          </a:p>
        </p:txBody>
      </p:sp>
      <p:sp>
        <p:nvSpPr>
          <p:cNvPr id="19149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564312" cy="5487987"/>
          </a:xfrm>
          <a:ln/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8. What is Effective Rent?</a:t>
            </a:r>
          </a:p>
          <a:p>
            <a:pPr marL="423863" lvl="1" indent="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The rent per month reduced by the monthly value of any leasing concessions 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9. List some factors that impact local economic conditions for apartments.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Population growth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Household formation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Job creation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10. What are three housing trends that affect apartment communities?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Construction of apartments w/ better amenities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Construction of single-family homes 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Conversion of rental homes to condominiums 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.</a:t>
            </a:r>
            <a:r>
              <a:rPr lang="en-US" dirty="0"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187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876864" presetClass="entr" presetSubtype="917778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1876864" presetClass="entr" presetSubtype="917778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1876864" presetClass="entr" presetSubtype="917778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1876864" presetClass="entr" presetSubtype="917778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1876864" presetClass="entr" presetSubtype="917778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1876864" presetClass="entr" presetSubtype="917778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1876864" presetClass="entr" presetSubtype="917778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1876864" presetClass="entr" presetSubtype="917778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1876864" presetClass="entr" presetSubtype="917778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1876864" presetClass="entr" presetSubtype="917778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8" grpId="0" uiExpand="1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3538" name="Picture 2"/>
          <p:cNvPicPr>
            <a:picLocks noChangeAspect="1" noChangeArrowheads="1"/>
          </p:cNvPicPr>
          <p:nvPr/>
        </p:nvPicPr>
        <p:blipFill>
          <a:blip r:embed="rId2" cstate="print"/>
          <a:srcRect l="4836" t="1236" r="77007"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193539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193540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541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542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543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C00000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93544" name="Picture 8"/>
          <p:cNvPicPr>
            <a:picLocks noChangeAspect="1" noChangeArrowheads="1"/>
          </p:cNvPicPr>
          <p:nvPr/>
        </p:nvPicPr>
        <p:blipFill>
          <a:blip r:embed="rId3" cstate="print"/>
          <a:srcRect l="4767" r="76813"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193545" name="Rectangle 9"/>
          <p:cNvSpPr>
            <a:spLocks noGrp="1" noChangeArrowheads="1"/>
          </p:cNvSpPr>
          <p:nvPr>
            <p:ph type="title"/>
          </p:nvPr>
        </p:nvSpPr>
        <p:spPr>
          <a:xfrm>
            <a:off x="2438400" y="152400"/>
            <a:ext cx="6742112" cy="787400"/>
          </a:xfrm>
          <a:ln/>
        </p:spPr>
        <p:txBody>
          <a:bodyPr>
            <a:normAutofit/>
          </a:bodyPr>
          <a:lstStyle/>
          <a:p>
            <a:r>
              <a:rPr lang="en-US" sz="2800" dirty="0">
                <a:cs typeface="Arial" pitchFamily="34" charset="0"/>
              </a:rPr>
              <a:t>Knowledge Check: Marketing</a:t>
            </a:r>
          </a:p>
        </p:txBody>
      </p:sp>
      <p:sp>
        <p:nvSpPr>
          <p:cNvPr id="19354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13. What factors impact the target market?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Location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Physical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Unit Size and Layout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Governmental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Demographic Characteristics 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Economics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Price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Social 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.</a:t>
            </a:r>
            <a:endParaRPr lang="en-US" b="1" dirty="0">
              <a:solidFill>
                <a:srgbClr val="FF0000"/>
              </a:solidFill>
              <a:ea typeface="ヒラギノ角ゴ ProN W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53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877632" presetClass="entr" presetSubtype="902043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1877632" presetClass="entr" presetSubtype="902043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1877632" presetClass="entr" presetSubtype="9020436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1877632" presetClass="entr" presetSubtype="9020436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1877632" presetClass="entr" presetSubtype="9020436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1877632" presetClass="entr" presetSubtype="9020436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1877632" presetClass="entr" presetSubtype="9020436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1877632" presetClass="entr" presetSubtype="9020436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1877632" presetClass="entr" presetSubtype="9020436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6" grpId="0" uiExpand="1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62" name="Picture 2"/>
          <p:cNvPicPr>
            <a:picLocks noChangeAspect="1" noChangeArrowheads="1"/>
          </p:cNvPicPr>
          <p:nvPr/>
        </p:nvPicPr>
        <p:blipFill>
          <a:blip r:embed="rId2" cstate="print"/>
          <a:srcRect l="4836" t="1236" r="77007"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194563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194564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565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566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567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C00000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94568" name="Picture 8"/>
          <p:cNvPicPr>
            <a:picLocks noChangeAspect="1" noChangeArrowheads="1"/>
          </p:cNvPicPr>
          <p:nvPr/>
        </p:nvPicPr>
        <p:blipFill>
          <a:blip r:embed="rId3" cstate="print"/>
          <a:srcRect l="4767" r="76813"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194569" name="Rectangle 9"/>
          <p:cNvSpPr>
            <a:spLocks noGrp="1" noChangeArrowheads="1"/>
          </p:cNvSpPr>
          <p:nvPr>
            <p:ph type="title"/>
          </p:nvPr>
        </p:nvSpPr>
        <p:spPr>
          <a:xfrm>
            <a:off x="2479675" y="71437"/>
            <a:ext cx="6664325" cy="919163"/>
          </a:xfrm>
          <a:ln/>
        </p:spPr>
        <p:txBody>
          <a:bodyPr>
            <a:normAutofit/>
          </a:bodyPr>
          <a:lstStyle/>
          <a:p>
            <a:r>
              <a:rPr lang="en-US" sz="2800" dirty="0">
                <a:cs typeface="Arial" pitchFamily="34" charset="0"/>
              </a:rPr>
              <a:t>Knowledge Check: Marketing</a:t>
            </a:r>
          </a:p>
        </p:txBody>
      </p:sp>
      <p:sp>
        <p:nvSpPr>
          <p:cNvPr id="19457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14. What identifies a specific goal and defines its successful achievement?</a:t>
            </a:r>
          </a:p>
          <a:p>
            <a:pPr marL="423863" lvl="1" indent="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Marketing Objectives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15. What are the requirements of marketing objectives?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Identify desired results 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Be measurable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Assign a time frame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Be clear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Be consistent with one another </a:t>
            </a:r>
          </a:p>
        </p:txBody>
      </p:sp>
    </p:spTree>
    <p:extLst>
      <p:ext uri="{BB962C8B-B14F-4D97-AF65-F5344CB8AC3E}">
        <p14:creationId xmlns:p14="http://schemas.microsoft.com/office/powerpoint/2010/main" val="167337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445632" presetClass="entr" presetSubtype="917759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445632" presetClass="entr" presetSubtype="917759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445632" presetClass="entr" presetSubtype="917759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445632" presetClass="entr" presetSubtype="917759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3445632" presetClass="entr" presetSubtype="9177595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3445632" presetClass="entr" presetSubtype="9177595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445632" presetClass="entr" presetSubtype="9177595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3445632" presetClass="entr" presetSubtype="9177595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0" grpId="0" uiExpand="1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5586" name="Picture 2"/>
          <p:cNvPicPr>
            <a:picLocks noChangeAspect="1" noChangeArrowheads="1"/>
          </p:cNvPicPr>
          <p:nvPr/>
        </p:nvPicPr>
        <p:blipFill>
          <a:blip r:embed="rId2" cstate="print"/>
          <a:srcRect l="4836" t="1236" r="77007"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195587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195588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589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590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591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C00000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95592" name="Picture 8"/>
          <p:cNvPicPr>
            <a:picLocks noChangeAspect="1" noChangeArrowheads="1"/>
          </p:cNvPicPr>
          <p:nvPr/>
        </p:nvPicPr>
        <p:blipFill>
          <a:blip r:embed="rId3" cstate="print"/>
          <a:srcRect l="4767" r="76813"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195593" name="Rectangle 9"/>
          <p:cNvSpPr>
            <a:spLocks noGrp="1" noChangeArrowheads="1"/>
          </p:cNvSpPr>
          <p:nvPr>
            <p:ph type="title"/>
          </p:nvPr>
        </p:nvSpPr>
        <p:spPr>
          <a:xfrm>
            <a:off x="2479675" y="147637"/>
            <a:ext cx="6664325" cy="842963"/>
          </a:xfrm>
          <a:ln/>
        </p:spPr>
        <p:txBody>
          <a:bodyPr>
            <a:normAutofit/>
          </a:bodyPr>
          <a:lstStyle/>
          <a:p>
            <a:r>
              <a:rPr lang="en-US" sz="2800" dirty="0">
                <a:cs typeface="Arial" pitchFamily="34" charset="0"/>
              </a:rPr>
              <a:t>Knowledge Check: Marketing</a:t>
            </a:r>
          </a:p>
        </p:txBody>
      </p:sp>
      <p:sp>
        <p:nvSpPr>
          <p:cNvPr id="19559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16. What outlines steps needed to achieve marketing objectives?</a:t>
            </a:r>
          </a:p>
          <a:p>
            <a:pPr marL="423863" lvl="1" indent="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A Marketing Strategy 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.</a:t>
            </a:r>
            <a:endParaRPr lang="en-US" dirty="0">
              <a:solidFill>
                <a:srgbClr val="FF0000"/>
              </a:solidFill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17. What is Promotional Marketing?</a:t>
            </a:r>
          </a:p>
          <a:p>
            <a:pPr marL="423863" lvl="1" indent="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A form of communication that is used to inform and persuade people about a product or service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18. What are the basic objectives of promotion?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Attention: awareness 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Interest: knowledge/information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Desire: liking/preference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Action: conviction/purchase</a:t>
            </a:r>
          </a:p>
        </p:txBody>
      </p:sp>
    </p:spTree>
    <p:extLst>
      <p:ext uri="{BB962C8B-B14F-4D97-AF65-F5344CB8AC3E}">
        <p14:creationId xmlns:p14="http://schemas.microsoft.com/office/powerpoint/2010/main" val="222792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446016" presetClass="entr" presetSubtype="923723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446016" presetClass="entr" presetSubtype="923723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446016" presetClass="entr" presetSubtype="923723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446016" presetClass="entr" presetSubtype="923723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446016" presetClass="entr" presetSubtype="923723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446016" presetClass="entr" presetSubtype="923723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3446016" presetClass="entr" presetSubtype="9237235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3446016" presetClass="entr" presetSubtype="9237235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3446016" presetClass="entr" presetSubtype="9237235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4" grpId="0" uiExpand="1" build="p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6610" name="Picture 2"/>
          <p:cNvPicPr>
            <a:picLocks noChangeAspect="1" noChangeArrowheads="1"/>
          </p:cNvPicPr>
          <p:nvPr/>
        </p:nvPicPr>
        <p:blipFill>
          <a:blip r:embed="rId2" cstate="print"/>
          <a:srcRect l="4836" t="1236" r="77007"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196611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196612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13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14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15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C00000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96616" name="Picture 8"/>
          <p:cNvPicPr>
            <a:picLocks noChangeAspect="1" noChangeArrowheads="1"/>
          </p:cNvPicPr>
          <p:nvPr/>
        </p:nvPicPr>
        <p:blipFill>
          <a:blip r:embed="rId3" cstate="print"/>
          <a:srcRect l="4767" r="76813"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196617" name="Rectangle 9"/>
          <p:cNvSpPr>
            <a:spLocks noGrp="1" noChangeArrowheads="1"/>
          </p:cNvSpPr>
          <p:nvPr>
            <p:ph type="title"/>
          </p:nvPr>
        </p:nvSpPr>
        <p:spPr>
          <a:xfrm>
            <a:off x="2490788" y="147637"/>
            <a:ext cx="6577012" cy="842963"/>
          </a:xfrm>
          <a:ln/>
        </p:spPr>
        <p:txBody>
          <a:bodyPr>
            <a:normAutofit/>
          </a:bodyPr>
          <a:lstStyle/>
          <a:p>
            <a:r>
              <a:rPr lang="en-US" sz="2800" dirty="0">
                <a:cs typeface="Arial" pitchFamily="34" charset="0"/>
              </a:rPr>
              <a:t>Knowledge Check: Marketing</a:t>
            </a:r>
          </a:p>
        </p:txBody>
      </p:sp>
      <p:sp>
        <p:nvSpPr>
          <p:cNvPr id="19661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19. List the types of promotion.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Advertising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Public relations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Internal marketing 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Sales promotion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Relationship selling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20. What is advertising?</a:t>
            </a:r>
          </a:p>
          <a:p>
            <a:pPr marL="766763" lvl="1" indent="-34290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Non-personal promotion of a product, service, or company in mass media that is openly paid for and/or sponsored by you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21. What is relationship selling?</a:t>
            </a:r>
          </a:p>
          <a:p>
            <a:pPr marL="766763" lvl="1" indent="-34290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Custom tailoring information to individual people 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.</a:t>
            </a:r>
            <a:endParaRPr lang="en-US" b="1" dirty="0">
              <a:solidFill>
                <a:srgbClr val="FF0000"/>
              </a:solidFill>
              <a:ea typeface="ヒラギノ角ゴ ProN W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80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446400" presetClass="entr" presetSubtype="923707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446400" presetClass="entr" presetSubtype="923707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3446400" presetClass="entr" presetSubtype="9237076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446400" presetClass="entr" presetSubtype="9237076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3446400" presetClass="entr" presetSubtype="9237076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3446400" presetClass="entr" presetSubtype="9237076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446400" presetClass="entr" presetSubtype="923707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446400" presetClass="entr" presetSubtype="923707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446400" presetClass="entr" presetSubtype="923707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446400" presetClass="entr" presetSubtype="923707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8" grpId="0" uiExpand="1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7634" name="Picture 2"/>
          <p:cNvPicPr>
            <a:picLocks noChangeAspect="1" noChangeArrowheads="1"/>
          </p:cNvPicPr>
          <p:nvPr/>
        </p:nvPicPr>
        <p:blipFill>
          <a:blip r:embed="rId2" cstate="print"/>
          <a:srcRect l="4836" t="1236" r="77007"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197635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197636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637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638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639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C00000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97640" name="Picture 8"/>
          <p:cNvPicPr>
            <a:picLocks noChangeAspect="1" noChangeArrowheads="1"/>
          </p:cNvPicPr>
          <p:nvPr/>
        </p:nvPicPr>
        <p:blipFill>
          <a:blip r:embed="rId3" cstate="print"/>
          <a:srcRect l="4767" r="76813"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197641" name="Rectangle 9"/>
          <p:cNvSpPr>
            <a:spLocks noGrp="1" noChangeArrowheads="1"/>
          </p:cNvSpPr>
          <p:nvPr>
            <p:ph type="title"/>
          </p:nvPr>
        </p:nvSpPr>
        <p:spPr>
          <a:xfrm>
            <a:off x="2514600" y="90487"/>
            <a:ext cx="6664325" cy="900113"/>
          </a:xfrm>
          <a:ln/>
        </p:spPr>
        <p:txBody>
          <a:bodyPr>
            <a:normAutofit/>
          </a:bodyPr>
          <a:lstStyle/>
          <a:p>
            <a:r>
              <a:rPr lang="en-US" sz="2800" dirty="0">
                <a:cs typeface="Arial" pitchFamily="34" charset="0"/>
              </a:rPr>
              <a:t>Knowledge Check: Marketing</a:t>
            </a:r>
          </a:p>
        </p:txBody>
      </p:sp>
      <p:sp>
        <p:nvSpPr>
          <p:cNvPr id="19764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097248" y="1825625"/>
            <a:ext cx="6418102" cy="4351338"/>
          </a:xfrm>
          <a:ln/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sz="2400" dirty="0">
                <a:cs typeface="Arial" pitchFamily="34" charset="0"/>
              </a:rPr>
              <a:t>22. What is an advertising campaign?</a:t>
            </a:r>
          </a:p>
          <a:p>
            <a:pPr marL="423863" lvl="1" indent="0">
              <a:buFont typeface="Wingdings" pitchFamily="2" charset="2"/>
              <a:buNone/>
            </a:pPr>
            <a:r>
              <a:rPr lang="en-US" sz="2000" dirty="0">
                <a:solidFill>
                  <a:srgbClr val="FF0000"/>
                </a:solidFill>
                <a:cs typeface="Arial" pitchFamily="34" charset="0"/>
              </a:rPr>
              <a:t>A program of coordinated ads and promotional activities intended to accomplish objectives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sz="2400" dirty="0">
                <a:cs typeface="Arial" pitchFamily="34" charset="0"/>
              </a:rPr>
              <a:t>23. What is a Marketing Plan budget?</a:t>
            </a:r>
          </a:p>
          <a:p>
            <a:pPr marL="423863" lvl="1" indent="0">
              <a:buFont typeface="Wingdings" pitchFamily="2" charset="2"/>
              <a:buNone/>
            </a:pPr>
            <a:r>
              <a:rPr lang="en-US" sz="2000" dirty="0">
                <a:solidFill>
                  <a:srgbClr val="FF0000"/>
                </a:solidFill>
                <a:cs typeface="Arial" pitchFamily="34" charset="0"/>
              </a:rPr>
              <a:t>Shows amount allocated for expenditure on marketing activities in a specified period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sz="2400" dirty="0">
                <a:cs typeface="Arial" pitchFamily="34" charset="0"/>
              </a:rPr>
              <a:t>24. Why should you evaluate a Marketing Plan throughout its implementation?</a:t>
            </a:r>
          </a:p>
          <a:p>
            <a:pPr marL="423863" lvl="1" indent="0">
              <a:buFont typeface="Wingdings" pitchFamily="2" charset="2"/>
              <a:buNone/>
            </a:pPr>
            <a:r>
              <a:rPr lang="en-US" sz="2000" dirty="0">
                <a:solidFill>
                  <a:srgbClr val="FF0000"/>
                </a:solidFill>
                <a:cs typeface="Arial" pitchFamily="34" charset="0"/>
              </a:rPr>
              <a:t>Its implementation allows you to make adjustments and allocate marketing dollars effectively </a:t>
            </a:r>
            <a:r>
              <a:rPr lang="en-US" sz="2000" b="1" dirty="0">
                <a:solidFill>
                  <a:srgbClr val="FF0000"/>
                </a:solidFill>
                <a:cs typeface="Arial" pitchFamily="34" charset="0"/>
              </a:rPr>
              <a:t>.</a:t>
            </a:r>
            <a:endParaRPr lang="en-US" sz="2000" b="1" dirty="0">
              <a:solidFill>
                <a:srgbClr val="FF0000"/>
              </a:solidFill>
              <a:ea typeface="ヒラギノ角ゴ ProN W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447040" presetClass="entr" presetSubtype="924569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447040" presetClass="entr" presetSubtype="924569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447040" presetClass="entr" presetSubtype="924569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447040" presetClass="entr" presetSubtype="924569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447040" presetClass="entr" presetSubtype="924569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447040" presetClass="entr" presetSubtype="924569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2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Shape 1205"/>
          <p:cNvSpPr>
            <a:spLocks noGrp="1"/>
          </p:cNvSpPr>
          <p:nvPr>
            <p:ph type="body" idx="1"/>
          </p:nvPr>
        </p:nvSpPr>
        <p:spPr>
          <a:xfrm>
            <a:off x="2237931" y="1371598"/>
            <a:ext cx="6510144" cy="4901981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4. How often should you communicate with your maintenance personnel?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Daily 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5. Who is responsible for the curb appeal and upkeep of the property? </a:t>
            </a:r>
          </a:p>
          <a:p>
            <a:pPr marL="0" lvl="0" indent="461962">
              <a:spcBef>
                <a:spcPts val="4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Everyone; however the CAM is ultimately responsible</a:t>
            </a:r>
          </a:p>
        </p:txBody>
      </p:sp>
      <p:sp>
        <p:nvSpPr>
          <p:cNvPr id="1206" name="Shape 1206"/>
          <p:cNvSpPr>
            <a:spLocks noGrp="1"/>
          </p:cNvSpPr>
          <p:nvPr>
            <p:ph type="title"/>
          </p:nvPr>
        </p:nvSpPr>
        <p:spPr>
          <a:xfrm>
            <a:off x="2535140" y="274636"/>
            <a:ext cx="6151660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58865">
              <a:defRPr sz="2656" spc="-166"/>
            </a:lvl1pPr>
          </a:lstStyle>
          <a:p>
            <a:pPr lvl="0">
              <a:defRPr sz="1800" spc="0"/>
            </a:pPr>
            <a:r>
              <a:rPr sz="2656" spc="-166" dirty="0"/>
              <a:t>Knowledge Check</a:t>
            </a:r>
            <a:r>
              <a:rPr lang="en-US" dirty="0"/>
              <a:t> </a:t>
            </a:r>
            <a:r>
              <a:rPr lang="en-US" sz="2400" dirty="0"/>
              <a:t>: Property Maintenance</a:t>
            </a:r>
            <a:endParaRPr sz="2656" spc="-166" dirty="0"/>
          </a:p>
        </p:txBody>
      </p:sp>
    </p:spTree>
    <p:extLst>
      <p:ext uri="{BB962C8B-B14F-4D97-AF65-F5344CB8AC3E}">
        <p14:creationId xmlns:p14="http://schemas.microsoft.com/office/powerpoint/2010/main" val="352420308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8658" name="Picture 2"/>
          <p:cNvPicPr>
            <a:picLocks noChangeAspect="1" noChangeArrowheads="1"/>
          </p:cNvPicPr>
          <p:nvPr/>
        </p:nvPicPr>
        <p:blipFill>
          <a:blip r:embed="rId2" cstate="print"/>
          <a:srcRect l="4836" t="1236" r="77007"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198659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198660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661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662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663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C00000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98664" name="Picture 8"/>
          <p:cNvPicPr>
            <a:picLocks noChangeAspect="1" noChangeArrowheads="1"/>
          </p:cNvPicPr>
          <p:nvPr/>
        </p:nvPicPr>
        <p:blipFill>
          <a:blip r:embed="rId3" cstate="print"/>
          <a:srcRect l="4767" r="76813"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198665" name="Rectangle 9"/>
          <p:cNvSpPr>
            <a:spLocks noGrp="1" noChangeArrowheads="1"/>
          </p:cNvSpPr>
          <p:nvPr>
            <p:ph type="title"/>
          </p:nvPr>
        </p:nvSpPr>
        <p:spPr>
          <a:xfrm>
            <a:off x="2514600" y="90487"/>
            <a:ext cx="6577012" cy="900113"/>
          </a:xfrm>
          <a:ln/>
        </p:spPr>
        <p:txBody>
          <a:bodyPr>
            <a:normAutofit/>
          </a:bodyPr>
          <a:lstStyle/>
          <a:p>
            <a:r>
              <a:rPr lang="en-US" sz="2800" dirty="0">
                <a:cs typeface="Arial" pitchFamily="34" charset="0"/>
              </a:rPr>
              <a:t>Knowledge Check: Marketing</a:t>
            </a:r>
          </a:p>
        </p:txBody>
      </p:sp>
      <p:sp>
        <p:nvSpPr>
          <p:cNvPr id="19866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25. What is a turnover ratio?</a:t>
            </a:r>
          </a:p>
          <a:p>
            <a:pPr marL="423863" lvl="1" indent="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The total number of move-outs for a given period divided by the total apartment units</a:t>
            </a:r>
          </a:p>
        </p:txBody>
      </p:sp>
    </p:spTree>
    <p:extLst>
      <p:ext uri="{BB962C8B-B14F-4D97-AF65-F5344CB8AC3E}">
        <p14:creationId xmlns:p14="http://schemas.microsoft.com/office/powerpoint/2010/main" val="326194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447424" presetClass="entr" presetSubtype="924589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6" grpId="0" animBg="1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9682" name="Picture 2"/>
          <p:cNvPicPr>
            <a:picLocks noChangeAspect="1" noChangeArrowheads="1"/>
          </p:cNvPicPr>
          <p:nvPr/>
        </p:nvPicPr>
        <p:blipFill>
          <a:blip r:embed="rId2" cstate="print"/>
          <a:srcRect l="4836" t="1236" r="77007"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199683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199684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685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686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687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C00000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99688" name="Picture 8"/>
          <p:cNvPicPr>
            <a:picLocks noChangeAspect="1" noChangeArrowheads="1"/>
          </p:cNvPicPr>
          <p:nvPr/>
        </p:nvPicPr>
        <p:blipFill>
          <a:blip r:embed="rId3" cstate="print"/>
          <a:srcRect l="4767" r="76813"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199689" name="Rectangle 9"/>
          <p:cNvSpPr>
            <a:spLocks noGrp="1" noChangeArrowheads="1"/>
          </p:cNvSpPr>
          <p:nvPr>
            <p:ph type="title"/>
          </p:nvPr>
        </p:nvSpPr>
        <p:spPr>
          <a:xfrm>
            <a:off x="2514600" y="107950"/>
            <a:ext cx="6577012" cy="958850"/>
          </a:xfrm>
          <a:ln/>
        </p:spPr>
        <p:txBody>
          <a:bodyPr/>
          <a:lstStyle/>
          <a:p>
            <a:r>
              <a:rPr lang="en-US" sz="2800" dirty="0">
                <a:cs typeface="Arial" pitchFamily="34" charset="0"/>
              </a:rPr>
              <a:t>Knowledge Check: Marketing </a:t>
            </a:r>
          </a:p>
        </p:txBody>
      </p:sp>
      <p:sp>
        <p:nvSpPr>
          <p:cNvPr id="1996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26. What factors must you consider and balance that impact rental income?</a:t>
            </a:r>
          </a:p>
          <a:p>
            <a:pPr marL="647700" lvl="1" indent="-225425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Competitive rental rents</a:t>
            </a:r>
          </a:p>
          <a:p>
            <a:pPr marL="647700" lvl="1" indent="-225425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Percent occupancy / physical occupancy</a:t>
            </a:r>
          </a:p>
          <a:p>
            <a:pPr marL="647700" lvl="1" indent="-225425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Collection percent / economic occupancy 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27. What factors affect rental rates?  </a:t>
            </a:r>
          </a:p>
          <a:p>
            <a:pPr marL="647700" lvl="1" indent="-225425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Law of supply and demand</a:t>
            </a:r>
          </a:p>
          <a:p>
            <a:pPr marL="647700" lvl="1" indent="-225425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Economic conditions</a:t>
            </a:r>
          </a:p>
          <a:p>
            <a:pPr marL="647700" lvl="1" indent="-225425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Housing trends</a:t>
            </a:r>
          </a:p>
          <a:p>
            <a:pPr marL="647700" lvl="1" indent="-225425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Competitors’ offerings</a:t>
            </a:r>
          </a:p>
          <a:p>
            <a:pPr marL="647700" lvl="1" indent="-225425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Property features</a:t>
            </a:r>
          </a:p>
          <a:p>
            <a:pPr marL="647700" lvl="1" indent="-225425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HUD and government-assisted programs 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.</a:t>
            </a:r>
            <a:endParaRPr lang="en-US" b="1" dirty="0">
              <a:solidFill>
                <a:srgbClr val="FF0000"/>
              </a:solidFill>
              <a:ea typeface="ヒラギノ角ゴ ProN W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80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447808" presetClass="entr" presetSubtype="1716290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447808" presetClass="entr" presetSubtype="1716290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3447808" presetClass="entr" presetSubtype="1716290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447808" presetClass="entr" presetSubtype="1716290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447808" presetClass="entr" presetSubtype="1716290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447808" presetClass="entr" presetSubtype="1716290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447808" presetClass="entr" presetSubtype="1716290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3447808" presetClass="entr" presetSubtype="1716290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3447808" presetClass="entr" presetSubtype="1716290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3447808" presetClass="entr" presetSubtype="1716290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3447808" presetClass="entr" presetSubtype="1716290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90" grpId="0" uiExpand="1" build="p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0706" name="Picture 2"/>
          <p:cNvPicPr>
            <a:picLocks noChangeAspect="1" noChangeArrowheads="1"/>
          </p:cNvPicPr>
          <p:nvPr/>
        </p:nvPicPr>
        <p:blipFill>
          <a:blip r:embed="rId2" cstate="print"/>
          <a:srcRect l="4836" t="1236" r="77007"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200707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200708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709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710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711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C00000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00712" name="Picture 8"/>
          <p:cNvPicPr>
            <a:picLocks noChangeAspect="1" noChangeArrowheads="1"/>
          </p:cNvPicPr>
          <p:nvPr/>
        </p:nvPicPr>
        <p:blipFill>
          <a:blip r:embed="rId3" cstate="print"/>
          <a:srcRect l="4767" r="76813"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200713" name="Rectangle 9"/>
          <p:cNvSpPr>
            <a:spLocks noGrp="1" noChangeArrowheads="1"/>
          </p:cNvSpPr>
          <p:nvPr>
            <p:ph type="title"/>
          </p:nvPr>
        </p:nvSpPr>
        <p:spPr>
          <a:xfrm>
            <a:off x="2490788" y="152400"/>
            <a:ext cx="6577012" cy="900113"/>
          </a:xfrm>
          <a:ln/>
        </p:spPr>
        <p:txBody>
          <a:bodyPr/>
          <a:lstStyle/>
          <a:p>
            <a:r>
              <a:rPr lang="en-US" sz="2800" dirty="0">
                <a:cs typeface="Arial" pitchFamily="34" charset="0"/>
              </a:rPr>
              <a:t>Knowledge Check: Marketing</a:t>
            </a:r>
          </a:p>
        </p:txBody>
      </p:sp>
      <p:sp>
        <p:nvSpPr>
          <p:cNvPr id="20071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28. What is the difference between economic occupancy and physical occupancy?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Economic occupancy is a percentage based on the amount of rent collected divided by the GPR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Physical occupancy is calculated based on the number of occupied units as a percentage of total units 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29. What is the goal of balancing rental rates and vacancies?</a:t>
            </a:r>
          </a:p>
          <a:p>
            <a:pPr marL="766763" lvl="1" indent="-34290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To maximize income not occupancy</a:t>
            </a:r>
          </a:p>
        </p:txBody>
      </p:sp>
    </p:spTree>
    <p:extLst>
      <p:ext uri="{BB962C8B-B14F-4D97-AF65-F5344CB8AC3E}">
        <p14:creationId xmlns:p14="http://schemas.microsoft.com/office/powerpoint/2010/main" val="134256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448192" presetClass="entr" presetSubtype="930972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448192" presetClass="entr" presetSubtype="930972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3448192" presetClass="entr" presetSubtype="9309729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448192" presetClass="entr" presetSubtype="930972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448192" presetClass="entr" presetSubtype="930972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4" grpId="0" uiExpand="1" build="p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1730" name="Picture 2"/>
          <p:cNvPicPr>
            <a:picLocks noChangeAspect="1" noChangeArrowheads="1"/>
          </p:cNvPicPr>
          <p:nvPr/>
        </p:nvPicPr>
        <p:blipFill>
          <a:blip r:embed="rId2" cstate="print"/>
          <a:srcRect l="4836" t="1236" r="77007"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201731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201732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733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734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735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C00000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01736" name="Picture 8"/>
          <p:cNvPicPr>
            <a:picLocks noChangeAspect="1" noChangeArrowheads="1"/>
          </p:cNvPicPr>
          <p:nvPr/>
        </p:nvPicPr>
        <p:blipFill>
          <a:blip r:embed="rId3" cstate="print"/>
          <a:srcRect l="4767" r="76813"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201737" name="Rectangle 9"/>
          <p:cNvSpPr>
            <a:spLocks noGrp="1" noChangeArrowheads="1"/>
          </p:cNvSpPr>
          <p:nvPr>
            <p:ph type="title"/>
          </p:nvPr>
        </p:nvSpPr>
        <p:spPr>
          <a:xfrm>
            <a:off x="2470150" y="152400"/>
            <a:ext cx="6673850" cy="919163"/>
          </a:xfrm>
          <a:ln/>
        </p:spPr>
        <p:txBody>
          <a:bodyPr/>
          <a:lstStyle/>
          <a:p>
            <a:r>
              <a:rPr lang="en-US" sz="2800" dirty="0">
                <a:cs typeface="Arial" pitchFamily="34" charset="0"/>
              </a:rPr>
              <a:t>Knowledge Check: Marketing </a:t>
            </a:r>
          </a:p>
        </p:txBody>
      </p:sp>
      <p:sp>
        <p:nvSpPr>
          <p:cNvPr id="20173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30. What happens to a property’s income when concessions are offered?</a:t>
            </a:r>
          </a:p>
          <a:p>
            <a:pPr marL="423863" lvl="1" indent="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It collects less rent 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31. List two methods of increasing rent for current residents.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Increase as leases expire or on select expired leases using non-discriminatory standards</a:t>
            </a:r>
          </a:p>
          <a:p>
            <a:pPr marL="423863" lvl="1" indent="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Consider setting renewal rate slightly lower than market rate 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.</a:t>
            </a: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444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448576" presetClass="entr" presetSubtype="930953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448576" presetClass="entr" presetSubtype="930953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448576" presetClass="entr" presetSubtype="930953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448576" presetClass="entr" presetSubtype="930953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3448576" presetClass="entr" presetSubtype="930953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8" grpId="0" uiExpand="1" build="p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2754" name="Picture 2"/>
          <p:cNvPicPr>
            <a:picLocks noChangeAspect="1" noChangeArrowheads="1"/>
          </p:cNvPicPr>
          <p:nvPr/>
        </p:nvPicPr>
        <p:blipFill>
          <a:blip r:embed="rId2" cstate="print"/>
          <a:srcRect l="4836" t="1236" r="77007"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202755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202756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757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758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759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C00000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02760" name="Picture 8"/>
          <p:cNvPicPr>
            <a:picLocks noChangeAspect="1" noChangeArrowheads="1"/>
          </p:cNvPicPr>
          <p:nvPr/>
        </p:nvPicPr>
        <p:blipFill>
          <a:blip r:embed="rId3" cstate="print"/>
          <a:srcRect l="4767" r="76813"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202761" name="Rectangle 9"/>
          <p:cNvSpPr>
            <a:spLocks noGrp="1" noChangeArrowheads="1"/>
          </p:cNvSpPr>
          <p:nvPr>
            <p:ph type="title"/>
          </p:nvPr>
        </p:nvSpPr>
        <p:spPr>
          <a:xfrm>
            <a:off x="2514600" y="147637"/>
            <a:ext cx="6577012" cy="919163"/>
          </a:xfrm>
          <a:ln/>
        </p:spPr>
        <p:txBody>
          <a:bodyPr/>
          <a:lstStyle/>
          <a:p>
            <a:r>
              <a:rPr lang="en-US" sz="2600" dirty="0">
                <a:cs typeface="Arial" pitchFamily="34" charset="0"/>
              </a:rPr>
              <a:t>Knowledge Check: Marketing</a:t>
            </a:r>
          </a:p>
        </p:txBody>
      </p:sp>
      <p:sp>
        <p:nvSpPr>
          <p:cNvPr id="20276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32. What reports can you use to manage occupancy?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Occupancy Reports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Rent Roll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Collection Summary Analysis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Delinquency Report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33. What is a Rent Roll?</a:t>
            </a:r>
          </a:p>
          <a:p>
            <a:pPr marL="766763" lvl="1" indent="-34290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A comprehensive record of occupancy, rents, other charges, and lease expirations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34. What are three methods you can use to manage occupancy?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Occupancy Trend 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Lease Expirations 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Turnover Ratio 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.</a:t>
            </a:r>
            <a:endParaRPr lang="en-US" b="1" dirty="0">
              <a:solidFill>
                <a:srgbClr val="FF0000"/>
              </a:solidFill>
              <a:ea typeface="ヒラギノ角ゴ ProN W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91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449344" presetClass="entr" presetSubtype="932847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449344" presetClass="entr" presetSubtype="932847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3449344" presetClass="entr" presetSubtype="932847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449344" presetClass="entr" presetSubtype="932847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3449344" presetClass="entr" presetSubtype="932847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449344" presetClass="entr" presetSubtype="932847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449344" presetClass="entr" presetSubtype="932847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449344" presetClass="entr" presetSubtype="932847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449344" presetClass="entr" presetSubtype="932847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3449344" presetClass="entr" presetSubtype="932847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449344" presetClass="entr" presetSubtype="932847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2" grpId="0" uiExpand="1" build="p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1"/>
          <p:cNvSpPr>
            <a:spLocks/>
          </p:cNvSpPr>
          <p:nvPr/>
        </p:nvSpPr>
        <p:spPr bwMode="auto">
          <a:xfrm>
            <a:off x="398463" y="990600"/>
            <a:ext cx="8318500" cy="76200"/>
          </a:xfrm>
          <a:prstGeom prst="rect">
            <a:avLst/>
          </a:prstGeom>
          <a:solidFill>
            <a:schemeClr val="accent1"/>
          </a:solidFill>
          <a:ln w="25400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2754" name="Picture 2"/>
          <p:cNvPicPr>
            <a:picLocks noChangeAspect="1" noChangeArrowheads="1"/>
          </p:cNvPicPr>
          <p:nvPr/>
        </p:nvPicPr>
        <p:blipFill>
          <a:blip r:embed="rId2" cstate="print"/>
          <a:srcRect l="4836" t="1236" r="77007"/>
          <a:stretch>
            <a:fillRect/>
          </a:stretch>
        </p:blipFill>
        <p:spPr bwMode="auto">
          <a:xfrm>
            <a:off x="0" y="0"/>
            <a:ext cx="1893888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grpSp>
        <p:nvGrpSpPr>
          <p:cNvPr id="202755" name="Group 3"/>
          <p:cNvGrpSpPr>
            <a:grpSpLocks/>
          </p:cNvGrpSpPr>
          <p:nvPr/>
        </p:nvGrpSpPr>
        <p:grpSpPr bwMode="auto">
          <a:xfrm>
            <a:off x="2028825" y="474663"/>
            <a:ext cx="376238" cy="360362"/>
            <a:chOff x="0" y="0"/>
            <a:chExt cx="236" cy="226"/>
          </a:xfrm>
        </p:grpSpPr>
        <p:sp>
          <p:nvSpPr>
            <p:cNvPr id="202756" name="Rectangle 4"/>
            <p:cNvSpPr>
              <a:spLocks/>
            </p:cNvSpPr>
            <p:nvPr/>
          </p:nvSpPr>
          <p:spPr bwMode="auto">
            <a:xfrm>
              <a:off x="0" y="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757" name="Rectangle 5"/>
            <p:cNvSpPr>
              <a:spLocks/>
            </p:cNvSpPr>
            <p:nvPr/>
          </p:nvSpPr>
          <p:spPr bwMode="auto">
            <a:xfrm>
              <a:off x="0" y="130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758" name="Rectangle 6"/>
            <p:cNvSpPr>
              <a:spLocks/>
            </p:cNvSpPr>
            <p:nvPr/>
          </p:nvSpPr>
          <p:spPr bwMode="auto">
            <a:xfrm>
              <a:off x="130" y="126"/>
              <a:ext cx="104" cy="96"/>
            </a:xfrm>
            <a:prstGeom prst="rect">
              <a:avLst/>
            </a:prstGeom>
            <a:solidFill>
              <a:srgbClr val="D8D8D8"/>
            </a:solidFill>
            <a:ln w="25400" cap="flat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759" name="Rectangle 7"/>
            <p:cNvSpPr>
              <a:spLocks/>
            </p:cNvSpPr>
            <p:nvPr/>
          </p:nvSpPr>
          <p:spPr bwMode="auto">
            <a:xfrm>
              <a:off x="132" y="0"/>
              <a:ext cx="104" cy="96"/>
            </a:xfrm>
            <a:prstGeom prst="rect">
              <a:avLst/>
            </a:prstGeom>
            <a:solidFill>
              <a:srgbClr val="C00000"/>
            </a:solidFill>
            <a:ln w="25400" cap="flat">
              <a:solidFill>
                <a:srgbClr val="B5093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02760" name="Picture 8"/>
          <p:cNvPicPr>
            <a:picLocks noChangeAspect="1" noChangeArrowheads="1"/>
          </p:cNvPicPr>
          <p:nvPr/>
        </p:nvPicPr>
        <p:blipFill>
          <a:blip r:embed="rId3" cstate="print"/>
          <a:srcRect l="4767" r="76813"/>
          <a:stretch>
            <a:fillRect/>
          </a:stretch>
        </p:blipFill>
        <p:spPr bwMode="auto">
          <a:xfrm>
            <a:off x="0" y="0"/>
            <a:ext cx="1895475" cy="68580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800000"/>
            <a:headEnd/>
            <a:tailEnd/>
          </a:ln>
        </p:spPr>
      </p:pic>
      <p:sp>
        <p:nvSpPr>
          <p:cNvPr id="202761" name="Rectangle 9"/>
          <p:cNvSpPr>
            <a:spLocks noGrp="1" noChangeArrowheads="1"/>
          </p:cNvSpPr>
          <p:nvPr>
            <p:ph type="title"/>
          </p:nvPr>
        </p:nvSpPr>
        <p:spPr>
          <a:xfrm>
            <a:off x="2514600" y="147637"/>
            <a:ext cx="6577012" cy="919163"/>
          </a:xfrm>
          <a:ln/>
        </p:spPr>
        <p:txBody>
          <a:bodyPr/>
          <a:lstStyle/>
          <a:p>
            <a:r>
              <a:rPr lang="en-US" sz="2600" dirty="0">
                <a:cs typeface="Arial" pitchFamily="34" charset="0"/>
              </a:rPr>
              <a:t>Knowledge Check: Marketing</a:t>
            </a:r>
          </a:p>
        </p:txBody>
      </p:sp>
      <p:sp>
        <p:nvSpPr>
          <p:cNvPr id="20276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36788" y="1370013"/>
            <a:ext cx="6397625" cy="5487987"/>
          </a:xfrm>
          <a:ln/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32. What reports can you use to manage occupancy?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Occupancy Reports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Rent Roll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Collection Summary Analysis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Delinquency Report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33. What is a Rent Roll?</a:t>
            </a:r>
          </a:p>
          <a:p>
            <a:pPr marL="766763" lvl="1" indent="-34290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A comprehensive record of occupancy, rents, other charges, and lease expirations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dirty="0">
                <a:cs typeface="Arial" pitchFamily="34" charset="0"/>
              </a:rPr>
              <a:t>34. What are three methods you can use to manage occupancy?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Occupancy Trend 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Lease Expirations </a:t>
            </a:r>
          </a:p>
          <a:p>
            <a:pPr marL="766763" lvl="1" indent="-342900">
              <a:buClr>
                <a:srgbClr val="C00000"/>
              </a:buClr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Turnover Ratio 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.</a:t>
            </a:r>
            <a:endParaRPr lang="en-US" b="1" dirty="0">
              <a:solidFill>
                <a:srgbClr val="FF0000"/>
              </a:solidFill>
              <a:ea typeface="ヒラギノ角ゴ ProN W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5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449344" presetClass="entr" presetSubtype="932847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449344" presetClass="entr" presetSubtype="932847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3449344" presetClass="entr" presetSubtype="932847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449344" presetClass="entr" presetSubtype="932847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3449344" presetClass="entr" presetSubtype="932847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449344" presetClass="entr" presetSubtype="932847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449344" presetClass="entr" presetSubtype="932847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449344" presetClass="entr" presetSubtype="932847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449344" presetClass="entr" presetSubtype="932847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3449344" presetClass="entr" presetSubtype="932847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449344" presetClass="entr" presetSubtype="9328477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2" grpId="0" uiExpand="1" build="p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1118" y="270250"/>
            <a:ext cx="6561441" cy="639762"/>
          </a:xfrm>
        </p:spPr>
        <p:txBody>
          <a:bodyPr>
            <a:normAutofit/>
          </a:bodyPr>
          <a:lstStyle/>
          <a:p>
            <a:r>
              <a:rPr lang="en-US" sz="2800" dirty="0">
                <a:cs typeface="Arial" pitchFamily="34" charset="0"/>
              </a:rPr>
              <a:t>Knowledge Check: Managing Teams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1. What parts of the employment process are covered by employment laws?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Recruiting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Hiring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Terms and conditions of employment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Termination</a:t>
            </a:r>
          </a:p>
          <a:p>
            <a:pPr marL="804862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Post-employment relationships  </a:t>
            </a:r>
            <a:r>
              <a:rPr lang="en-US" sz="19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endParaRPr lang="en-US" sz="1900" dirty="0"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778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832" y="267392"/>
            <a:ext cx="6575728" cy="639762"/>
          </a:xfrm>
        </p:spPr>
        <p:txBody>
          <a:bodyPr>
            <a:normAutofit/>
          </a:bodyPr>
          <a:lstStyle/>
          <a:p>
            <a:r>
              <a:rPr lang="en-US" sz="2800" dirty="0">
                <a:cs typeface="Arial" pitchFamily="34" charset="0"/>
              </a:rPr>
              <a:t>Knowledge Check: Managing Teams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2. What are the federal protected classes designated in employment laws?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Race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Color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Religion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Sex (including harassment)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Women (regarding equal pay)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Individuals age 40+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Genetic Information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Disability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National Origin 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Pregnancy  </a:t>
            </a:r>
            <a:r>
              <a:rPr lang="en-US" sz="19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endParaRPr lang="en-US" sz="1900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111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832" y="268345"/>
            <a:ext cx="6575728" cy="639762"/>
          </a:xfrm>
        </p:spPr>
        <p:txBody>
          <a:bodyPr>
            <a:normAutofit/>
          </a:bodyPr>
          <a:lstStyle/>
          <a:p>
            <a:r>
              <a:rPr lang="en-US" sz="2800" dirty="0">
                <a:cs typeface="Arial" pitchFamily="34" charset="0"/>
              </a:rPr>
              <a:t>Knowledge Check: Managing Teams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3. What are the federal posting requirements?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</a:rPr>
              <a:t>Notices must be conspicuously located in work locations 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</a:rPr>
              <a:t>Postings must not be altered, defaced or covered by other material</a:t>
            </a:r>
            <a:endParaRPr lang="en-US" sz="1900" dirty="0"/>
          </a:p>
          <a:p>
            <a:pPr marL="0" indent="0">
              <a:buNone/>
            </a:pPr>
            <a:r>
              <a:rPr lang="en-US" dirty="0"/>
              <a:t>4. What postings are required by federal laws?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</a:rPr>
              <a:t>Fair Labor Standards Act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</a:rPr>
              <a:t>Title VII of the Civil Rights Act and ADEA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</a:rPr>
              <a:t>Employee Polygraph Protection Act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</a:rPr>
              <a:t>OSHA 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</a:rPr>
              <a:t>Americans with Disabilities Act 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</a:rPr>
              <a:t>Family Medical leave Act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</a:rPr>
              <a:t>Equal Pay Act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</a:rPr>
              <a:t>USERRA  </a:t>
            </a:r>
            <a:r>
              <a:rPr lang="en-US" sz="1900" b="1" dirty="0">
                <a:solidFill>
                  <a:srgbClr val="C00000"/>
                </a:solidFill>
                <a:latin typeface="Arial" pitchFamily="34" charset="0"/>
              </a:rPr>
              <a:t>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415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3640" y="241675"/>
            <a:ext cx="6614159" cy="639762"/>
          </a:xfrm>
        </p:spPr>
        <p:txBody>
          <a:bodyPr>
            <a:normAutofit/>
          </a:bodyPr>
          <a:lstStyle/>
          <a:p>
            <a:r>
              <a:rPr lang="en-US" sz="2800" dirty="0">
                <a:cs typeface="Arial" pitchFamily="34" charset="0"/>
              </a:rPr>
              <a:t>Knowledge Check: Managing Teams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5. What components make up an employee’s total cash compensation?</a:t>
            </a:r>
          </a:p>
          <a:p>
            <a:endParaRPr lang="en-US" dirty="0">
              <a:cs typeface="Arial" pitchFamily="34" charset="0"/>
            </a:endParaRPr>
          </a:p>
          <a:p>
            <a:pPr marL="804862" lvl="1" indent="-342900">
              <a:buFont typeface="Arial" panose="020B0604020202020204" pitchFamily="34" charset="0"/>
              <a:buChar char="•"/>
            </a:pPr>
            <a:endParaRPr lang="en-US" sz="1900" dirty="0">
              <a:solidFill>
                <a:srgbClr val="C00000"/>
              </a:solidFill>
              <a:cs typeface="Arial" pitchFamily="34" charset="0"/>
            </a:endParaRPr>
          </a:p>
          <a:p>
            <a:endParaRPr lang="en-US" sz="1900" dirty="0">
              <a:solidFill>
                <a:srgbClr val="C00000"/>
              </a:solidFill>
              <a:cs typeface="Arial" pitchFamily="34" charset="0"/>
            </a:endParaRPr>
          </a:p>
          <a:p>
            <a:endParaRPr lang="en-US" sz="1900" dirty="0">
              <a:solidFill>
                <a:srgbClr val="C000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6. Describe how base salaries are determined.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Median salary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Ranges that take into account experience, property size, and performance</a:t>
            </a:r>
          </a:p>
          <a:p>
            <a:pPr marL="804862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Surveys </a:t>
            </a:r>
          </a:p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7. What costs represent the largest share of the cost of employer-sponsored benefits packages?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Medical benefits  </a:t>
            </a:r>
            <a:r>
              <a:rPr lang="en-US" sz="19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endParaRPr lang="en-US" sz="1900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44427" y="2100444"/>
            <a:ext cx="6442374" cy="1261884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Salary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Benefits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Free apartments or rent discounts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Incentive Pay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Recognition 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Reward Programs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294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Shape 1208"/>
          <p:cNvSpPr>
            <a:spLocks noGrp="1"/>
          </p:cNvSpPr>
          <p:nvPr>
            <p:ph type="title"/>
          </p:nvPr>
        </p:nvSpPr>
        <p:spPr>
          <a:xfrm>
            <a:off x="2542476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694864">
              <a:defRPr sz="2432" spc="-152"/>
            </a:lvl1pPr>
          </a:lstStyle>
          <a:p>
            <a:pPr lvl="0">
              <a:defRPr sz="1800" spc="0"/>
            </a:pPr>
            <a:r>
              <a:rPr sz="2432" spc="-152" dirty="0"/>
              <a:t>Knowledge Check</a:t>
            </a:r>
            <a:r>
              <a:rPr lang="en-US" sz="2400" spc="-166" dirty="0"/>
              <a:t> : Property Maintenance</a:t>
            </a:r>
            <a:endParaRPr sz="2432" spc="-152" dirty="0"/>
          </a:p>
        </p:txBody>
      </p:sp>
      <p:sp>
        <p:nvSpPr>
          <p:cNvPr id="1209" name="Shape 1209"/>
          <p:cNvSpPr>
            <a:spLocks noGrp="1"/>
          </p:cNvSpPr>
          <p:nvPr>
            <p:ph type="body" idx="1"/>
          </p:nvPr>
        </p:nvSpPr>
        <p:spPr>
          <a:xfrm>
            <a:off x="2237931" y="1371599"/>
            <a:ext cx="6510144" cy="5010347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6. Typically, who hires the maintenance staff?</a:t>
            </a:r>
          </a:p>
          <a:p>
            <a:pPr marL="0" lvl="1" indent="461962">
              <a:spcBef>
                <a:spcPts val="4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The CAM hires the Maintenance Supervisor </a:t>
            </a:r>
            <a:r>
              <a:rPr lang="en-US"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. </a:t>
            </a: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The Maintenance Supervisor  hires the rest of their staff (with participation from the CAM)</a:t>
            </a:r>
            <a:r>
              <a:rPr lang="en-US"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.</a:t>
            </a:r>
            <a:endParaRPr sz="1900" spc="-100" dirty="0">
              <a:solidFill>
                <a:srgbClr val="EC0044"/>
              </a:solidFill>
              <a:ea typeface="Helvetica LT Std Black"/>
              <a:sym typeface="Helvetica LT Std Black"/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7. Who is ultimately responsible for the performance of service technicians?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The CAM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8. Who should conduct the interview and initiate the hiring process?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The Maintenance Supervisor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9. What can you use during the interview to determine the skills a candidate has? </a:t>
            </a:r>
          </a:p>
          <a:p>
            <a:pPr marL="0" lvl="0" indent="461962">
              <a:spcBef>
                <a:spcPts val="1200"/>
              </a:spcBef>
              <a:buSzTx/>
              <a:buNone/>
              <a:defRPr sz="1800" spc="0"/>
            </a:pPr>
            <a:r>
              <a:rPr sz="1900" spc="-100" dirty="0">
                <a:solidFill>
                  <a:srgbClr val="EC0044"/>
                </a:solidFill>
                <a:ea typeface="Helvetica LT Std Black"/>
                <a:sym typeface="Helvetica LT Std Black"/>
              </a:rPr>
              <a:t>A Maintenance Skills Checklist </a:t>
            </a:r>
          </a:p>
        </p:txBody>
      </p:sp>
    </p:spTree>
    <p:extLst>
      <p:ext uri="{BB962C8B-B14F-4D97-AF65-F5344CB8AC3E}">
        <p14:creationId xmlns:p14="http://schemas.microsoft.com/office/powerpoint/2010/main" val="3910361993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6352" y="241675"/>
            <a:ext cx="6575728" cy="639762"/>
          </a:xfrm>
        </p:spPr>
        <p:txBody>
          <a:bodyPr>
            <a:normAutofit/>
          </a:bodyPr>
          <a:lstStyle/>
          <a:p>
            <a:r>
              <a:rPr lang="en-US" sz="2400" dirty="0">
                <a:cs typeface="Arial" pitchFamily="34" charset="0"/>
              </a:rPr>
              <a:t>Knowledge Check: Managing Teams</a:t>
            </a:r>
            <a:endParaRPr lang="en-US" sz="2500" dirty="0"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37931" y="1192654"/>
            <a:ext cx="6701353" cy="4901979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2200" dirty="0">
                <a:cs typeface="Arial" pitchFamily="34" charset="0"/>
              </a:rPr>
              <a:t>8. What is incentive or variable pay?</a:t>
            </a:r>
          </a:p>
          <a:p>
            <a:pPr marL="461962" lvl="1" indent="0">
              <a:spcAft>
                <a:spcPts val="600"/>
              </a:spcAft>
              <a:buNone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Pay that varies with individual performance and sometimes with team performance</a:t>
            </a:r>
          </a:p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9. List the ways personnel could earn incentive pay.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Leasing commissions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Lease renewals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Individual and team performance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Resident satisfaction/retention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Financial benchmarks</a:t>
            </a:r>
          </a:p>
          <a:p>
            <a:pPr marL="804862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Occupancy benchmarks</a:t>
            </a:r>
          </a:p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10. How should you store employee records to maintain confidentiality?</a:t>
            </a:r>
          </a:p>
          <a:p>
            <a:pPr marL="461962" lvl="1" indent="0">
              <a:spcAft>
                <a:spcPts val="600"/>
              </a:spcAft>
              <a:buNone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Based on directions from the HR Department – always in a locked filing cabinet  </a:t>
            </a:r>
            <a:r>
              <a:rPr lang="en-US" sz="19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endParaRPr lang="en-US" sz="1900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266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76832" y="254058"/>
            <a:ext cx="6575728" cy="639762"/>
          </a:xfrm>
        </p:spPr>
        <p:txBody>
          <a:bodyPr/>
          <a:lstStyle/>
          <a:p>
            <a:r>
              <a:rPr lang="en-US" sz="3200" dirty="0">
                <a:cs typeface="Arial" pitchFamily="34" charset="0"/>
              </a:rPr>
              <a:t>Knowledge Check: Managing Teams</a:t>
            </a:r>
            <a:endParaRPr lang="en-US" sz="3000" dirty="0"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37931" y="1270001"/>
            <a:ext cx="6397185" cy="49019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cs typeface="Arial" pitchFamily="34" charset="0"/>
              </a:rPr>
              <a:t>11. What are some online recruiting resources?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Your property’s website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RPMcareers.org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NAAEI career website</a:t>
            </a:r>
          </a:p>
          <a:p>
            <a:pPr marL="804862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General job posting websites</a:t>
            </a:r>
          </a:p>
          <a:p>
            <a:pPr marL="0" indent="0">
              <a:buNone/>
            </a:pPr>
            <a:r>
              <a:rPr lang="en-US" sz="2400" dirty="0">
                <a:cs typeface="Arial" pitchFamily="34" charset="0"/>
              </a:rPr>
              <a:t>12. What is the most effective strategy when sourcing on social media?</a:t>
            </a:r>
          </a:p>
          <a:p>
            <a:pPr marL="804862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Use multiple networks collaboratively</a:t>
            </a:r>
          </a:p>
          <a:p>
            <a:pPr marL="0" indent="0">
              <a:buNone/>
            </a:pPr>
            <a:r>
              <a:rPr lang="en-US" sz="2400" dirty="0">
                <a:cs typeface="Arial" pitchFamily="34" charset="0"/>
              </a:rPr>
              <a:t>13. What four steps can you take to refine your pool of candidates?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Review the Interview Evaluation form  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Verify references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Conduct a second interview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Use pre-employment screening agencies  </a:t>
            </a:r>
          </a:p>
          <a:p>
            <a:pPr marL="461962" lvl="1" indent="0">
              <a:spcAft>
                <a:spcPts val="600"/>
              </a:spcAft>
              <a:buNone/>
            </a:pPr>
            <a:endParaRPr lang="en-US" sz="1900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463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76832" y="265488"/>
            <a:ext cx="6575728" cy="639762"/>
          </a:xfrm>
        </p:spPr>
        <p:txBody>
          <a:bodyPr/>
          <a:lstStyle/>
          <a:p>
            <a:r>
              <a:rPr lang="en-US" sz="3200" dirty="0">
                <a:cs typeface="Arial" pitchFamily="34" charset="0"/>
              </a:rPr>
              <a:t>Knowledge Check: Managing Teams</a:t>
            </a:r>
            <a:endParaRPr lang="en-US" sz="3000" dirty="0"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cs typeface="Arial" pitchFamily="34" charset="0"/>
              </a:rPr>
              <a:t>14. Why would you want to use behavior-based interviewing?</a:t>
            </a:r>
          </a:p>
          <a:p>
            <a:pPr marL="804862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To learn about past job responsibilities, experience, and reactions to situations</a:t>
            </a:r>
          </a:p>
          <a:p>
            <a:pPr marL="0" indent="0">
              <a:buNone/>
            </a:pPr>
            <a:r>
              <a:rPr lang="en-US" sz="2400" dirty="0">
                <a:cs typeface="Arial" pitchFamily="34" charset="0"/>
              </a:rPr>
              <a:t>15. What is a conditional employment offer contingent upon?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Satisfactory references </a:t>
            </a:r>
          </a:p>
          <a:p>
            <a:pPr marL="804862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Results of tests and background checks</a:t>
            </a:r>
          </a:p>
          <a:p>
            <a:pPr marL="0" indent="0">
              <a:buNone/>
            </a:pPr>
            <a:r>
              <a:rPr lang="en-US" sz="2400" dirty="0">
                <a:cs typeface="Arial" pitchFamily="34" charset="0"/>
              </a:rPr>
              <a:t>16. What is Employment-At-Will?</a:t>
            </a:r>
          </a:p>
          <a:p>
            <a:pPr marL="461962" lvl="1" indent="0">
              <a:spcAft>
                <a:spcPts val="600"/>
              </a:spcAft>
              <a:buNone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Allows employer or employee to terminate the relationship anytime  </a:t>
            </a:r>
            <a:r>
              <a:rPr lang="en-US" sz="19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endParaRPr lang="en-US" sz="1900" dirty="0">
              <a:solidFill>
                <a:srgbClr val="C00000"/>
              </a:solidFill>
              <a:cs typeface="Arial" pitchFamily="34" charset="0"/>
            </a:endParaRPr>
          </a:p>
          <a:p>
            <a:pPr marL="461962" lvl="1" indent="0">
              <a:spcAft>
                <a:spcPts val="600"/>
              </a:spcAft>
              <a:buNone/>
            </a:pPr>
            <a:endParaRPr lang="en-US" sz="1900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51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61592" y="255010"/>
            <a:ext cx="6575728" cy="639762"/>
          </a:xfrm>
        </p:spPr>
        <p:txBody>
          <a:bodyPr>
            <a:normAutofit/>
          </a:bodyPr>
          <a:lstStyle/>
          <a:p>
            <a:r>
              <a:rPr lang="en-US" sz="2400" dirty="0">
                <a:cs typeface="Arial" pitchFamily="34" charset="0"/>
              </a:rPr>
              <a:t>Knowledge Check: Managing Teams</a:t>
            </a:r>
            <a:endParaRPr lang="en-US" sz="2100" dirty="0"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37932" y="1286934"/>
            <a:ext cx="6127136" cy="49019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17. What are the consequences for poorly trained, uninformed personnel?</a:t>
            </a:r>
          </a:p>
          <a:p>
            <a:pPr marL="804862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It can cost the owner, you, and employees time and money</a:t>
            </a:r>
          </a:p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18. What are SMART goals?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cs typeface="Arial" pitchFamily="34" charset="0"/>
              </a:rPr>
              <a:t>S</a:t>
            </a: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pecific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cs typeface="Arial" pitchFamily="34" charset="0"/>
              </a:rPr>
              <a:t>M</a:t>
            </a: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easurable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cs typeface="Arial" pitchFamily="34" charset="0"/>
              </a:rPr>
              <a:t>A</a:t>
            </a: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chievable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cs typeface="Arial" pitchFamily="34" charset="0"/>
              </a:rPr>
              <a:t>R</a:t>
            </a: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elevant</a:t>
            </a:r>
          </a:p>
          <a:p>
            <a:pPr marL="804862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C00000"/>
                </a:solidFill>
                <a:cs typeface="Arial" pitchFamily="34" charset="0"/>
              </a:rPr>
              <a:t>T</a:t>
            </a:r>
            <a:r>
              <a:rPr lang="en-US" sz="1900">
                <a:solidFill>
                  <a:srgbClr val="C00000"/>
                </a:solidFill>
                <a:cs typeface="Arial" pitchFamily="34" charset="0"/>
              </a:rPr>
              <a:t>ime-bound</a:t>
            </a:r>
            <a:endParaRPr lang="en-US" sz="1900" dirty="0">
              <a:solidFill>
                <a:srgbClr val="C000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19. Define delegation.</a:t>
            </a:r>
          </a:p>
          <a:p>
            <a:pPr marL="804862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Passing your authority to an employee and holding them accountable for the task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086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61592" y="255010"/>
            <a:ext cx="6575728" cy="639762"/>
          </a:xfrm>
        </p:spPr>
        <p:txBody>
          <a:bodyPr>
            <a:normAutofit/>
          </a:bodyPr>
          <a:lstStyle/>
          <a:p>
            <a:r>
              <a:rPr lang="en-US" sz="2400" dirty="0">
                <a:cs typeface="Arial" pitchFamily="34" charset="0"/>
              </a:rPr>
              <a:t>Knowledge Check: Managing Teams</a:t>
            </a:r>
            <a:endParaRPr lang="en-US" sz="2100" dirty="0"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37931" y="1286934"/>
            <a:ext cx="6635136" cy="5079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20. How can you motivate employees?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Emphasize achievements 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Inspire people to use their own ideas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Trust and respect employees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Focus and build on accomplishments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Acknowledge performance</a:t>
            </a:r>
          </a:p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21. What are the purposes of a performance evaluation?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Review prior performance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Review job standards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Review supervisor expectations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Get feedback from the employee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Set goals for future performance</a:t>
            </a:r>
          </a:p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22. On what should you base a performance evaluation?</a:t>
            </a:r>
          </a:p>
          <a:p>
            <a:pPr marL="461962" lvl="1" indent="0">
              <a:spcAft>
                <a:spcPts val="600"/>
              </a:spcAft>
              <a:buNone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SMART goals  </a:t>
            </a:r>
            <a:r>
              <a:rPr lang="en-US" sz="19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endParaRPr lang="en-US" sz="1900" dirty="0">
              <a:solidFill>
                <a:srgbClr val="C00000"/>
              </a:solidFill>
              <a:cs typeface="Arial" pitchFamily="34" charset="0"/>
            </a:endParaRPr>
          </a:p>
          <a:p>
            <a:pPr>
              <a:buAutoNum type="arabicPeriod" startAt="4"/>
            </a:pPr>
            <a:endParaRPr lang="en-US" dirty="0"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423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208" y="266440"/>
            <a:ext cx="6618591" cy="639762"/>
          </a:xfrm>
        </p:spPr>
        <p:txBody>
          <a:bodyPr>
            <a:normAutofit/>
          </a:bodyPr>
          <a:lstStyle/>
          <a:p>
            <a:r>
              <a:rPr lang="en-US" sz="2400" dirty="0">
                <a:cs typeface="Arial" pitchFamily="34" charset="0"/>
              </a:rPr>
              <a:t>Knowledge Check: Managing Teams</a:t>
            </a:r>
            <a:endParaRPr lang="en-US" sz="2100" dirty="0"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37931" y="1371599"/>
            <a:ext cx="6618202" cy="49019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23. What are the five approaches to resolving conflict?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Avoidance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Accommodate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Win/Lose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Compromising</a:t>
            </a:r>
          </a:p>
          <a:p>
            <a:pPr marL="804862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Problem Solving</a:t>
            </a:r>
            <a:endParaRPr lang="en-US" dirty="0"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24. What is harassment?</a:t>
            </a:r>
          </a:p>
          <a:p>
            <a:pPr marL="804862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Behavior that is offensive to individuals or groups</a:t>
            </a:r>
          </a:p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25. In a situation of workplace violence, </a:t>
            </a:r>
            <a:br>
              <a:rPr lang="en-US" dirty="0">
                <a:cs typeface="Arial" pitchFamily="34" charset="0"/>
              </a:rPr>
            </a:br>
            <a:r>
              <a:rPr lang="en-US" dirty="0">
                <a:cs typeface="Arial" pitchFamily="34" charset="0"/>
              </a:rPr>
              <a:t>what should you do?</a:t>
            </a:r>
          </a:p>
          <a:p>
            <a:pPr marL="804862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Warn others, leave the area immediately, </a:t>
            </a:r>
            <a:br>
              <a:rPr lang="en-US" sz="1900" dirty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and call the police  </a:t>
            </a:r>
            <a:endParaRPr lang="en-US" dirty="0"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446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6352" y="270250"/>
            <a:ext cx="6575728" cy="639762"/>
          </a:xfrm>
        </p:spPr>
        <p:txBody>
          <a:bodyPr>
            <a:normAutofit/>
          </a:bodyPr>
          <a:lstStyle/>
          <a:p>
            <a:r>
              <a:rPr lang="en-US" sz="2400" dirty="0">
                <a:cs typeface="Arial" pitchFamily="34" charset="0"/>
              </a:rPr>
              <a:t>Knowledge Check: Managing Teams</a:t>
            </a:r>
            <a:endParaRPr lang="en-US" sz="2100" dirty="0"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37931" y="1371599"/>
            <a:ext cx="6736736" cy="49019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26. When disciplining staff, how can you give employees the opportunity to improve?</a:t>
            </a:r>
          </a:p>
          <a:p>
            <a:pPr marL="461962" lvl="1" indent="0">
              <a:spcAft>
                <a:spcPts val="600"/>
              </a:spcAft>
              <a:buNone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Use the progressive discipline process</a:t>
            </a:r>
            <a:endParaRPr lang="en-US" dirty="0"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27. What types of counseling should you document?</a:t>
            </a:r>
          </a:p>
          <a:p>
            <a:pPr marL="461962" lvl="1" indent="0">
              <a:spcAft>
                <a:spcPts val="600"/>
              </a:spcAft>
              <a:buNone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All types including verbal</a:t>
            </a:r>
            <a:endParaRPr lang="en-US" dirty="0"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cs typeface="Arial" pitchFamily="34" charset="0"/>
              </a:rPr>
              <a:t>28. Regarding termination, what state-specific information should you verify with your local HR office? 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Exit interviews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Final payment of wages</a:t>
            </a:r>
          </a:p>
          <a:p>
            <a:pPr marL="804862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Unemployment compensation</a:t>
            </a:r>
          </a:p>
          <a:p>
            <a:pPr marL="804862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  <a:cs typeface="Arial" pitchFamily="34" charset="0"/>
              </a:rPr>
              <a:t>Responding to reference requests  </a:t>
            </a:r>
            <a:r>
              <a:rPr lang="en-US" sz="19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endParaRPr lang="en-US" sz="1900" dirty="0">
              <a:solidFill>
                <a:srgbClr val="C00000"/>
              </a:solidFill>
              <a:cs typeface="Arial" pitchFamily="34" charset="0"/>
            </a:endParaRPr>
          </a:p>
          <a:p>
            <a:pPr>
              <a:buAutoNum type="arabicPeriod" startAt="4"/>
            </a:pPr>
            <a:endParaRPr lang="en-US" dirty="0"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002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D479-11E7-2290-DEEE-A9D6270C3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Knowledge Check – Leading People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5569F-93AF-DB15-2195-E2FC31C2AE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are the 4 Cores of Credibility?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Results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Capabilities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Intent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Integrity </a:t>
            </a:r>
          </a:p>
          <a:p>
            <a:pPr lvl="1"/>
            <a:endParaRPr lang="en-US" dirty="0"/>
          </a:p>
          <a:p>
            <a:pPr marL="628683">
              <a:buAutoNum type="arabicPeriod" startAt="2"/>
            </a:pPr>
            <a:r>
              <a:rPr lang="en-US" dirty="0"/>
              <a:t>What type of rewards are psychological rewards given to employees for doing meaningful work and performing it well?</a:t>
            </a:r>
          </a:p>
          <a:p>
            <a:pPr marL="628632" lvl="1" indent="0">
              <a:buNone/>
            </a:pPr>
            <a:r>
              <a:rPr lang="en-US" dirty="0">
                <a:solidFill>
                  <a:srgbClr val="FF0000"/>
                </a:solidFill>
              </a:rPr>
              <a:t>Intrinsic </a:t>
            </a:r>
          </a:p>
          <a:p>
            <a:pPr marL="971532" lvl="1" indent="-342900"/>
            <a:endParaRPr lang="en-US" dirty="0">
              <a:solidFill>
                <a:srgbClr val="FF0000"/>
              </a:solidFill>
            </a:endParaRPr>
          </a:p>
          <a:p>
            <a:pPr marL="342966" indent="0">
              <a:buNone/>
            </a:pPr>
            <a:r>
              <a:rPr lang="en-US" dirty="0"/>
              <a:t>3. What does the acronym SMART Goals stand for?</a:t>
            </a:r>
          </a:p>
          <a:p>
            <a:pPr marL="342966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Specific</a:t>
            </a:r>
          </a:p>
          <a:p>
            <a:pPr marL="971532" lvl="1" indent="-342900"/>
            <a:r>
              <a:rPr lang="en-US" dirty="0">
                <a:solidFill>
                  <a:srgbClr val="FF0000"/>
                </a:solidFill>
              </a:rPr>
              <a:t>Measurable </a:t>
            </a:r>
          </a:p>
          <a:p>
            <a:pPr marL="971532" lvl="1" indent="-342900"/>
            <a:r>
              <a:rPr lang="en-US" dirty="0">
                <a:solidFill>
                  <a:srgbClr val="FF0000"/>
                </a:solidFill>
              </a:rPr>
              <a:t>Achievable </a:t>
            </a:r>
          </a:p>
          <a:p>
            <a:pPr marL="971532" lvl="1" indent="-342900"/>
            <a:r>
              <a:rPr lang="en-US" dirty="0">
                <a:solidFill>
                  <a:srgbClr val="FF0000"/>
                </a:solidFill>
              </a:rPr>
              <a:t>Relevant </a:t>
            </a:r>
          </a:p>
          <a:p>
            <a:pPr marL="971532" lvl="1" indent="-342900"/>
            <a:r>
              <a:rPr lang="en-US" dirty="0">
                <a:solidFill>
                  <a:srgbClr val="FF0000"/>
                </a:solidFill>
              </a:rPr>
              <a:t>Time-bound </a:t>
            </a:r>
          </a:p>
          <a:p>
            <a:pPr marL="34296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2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D479-11E7-2290-DEEE-A9D6270C3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Knowledge Check – Leading People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5569F-93AF-DB15-2195-E2FC31C2AE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 What are the Three P’s for goal setting?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Purpose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Planning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Partnering</a:t>
            </a:r>
          </a:p>
          <a:p>
            <a:pPr marL="457149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True or False: mentoring is ongoing and relationship-oriented?</a:t>
            </a:r>
          </a:p>
          <a:p>
            <a:pPr marL="457149" lvl="1" indent="0">
              <a:buNone/>
            </a:pPr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pPr lvl="1"/>
            <a:endParaRPr lang="en-US" dirty="0"/>
          </a:p>
          <a:p>
            <a:pPr marL="171483" indent="0">
              <a:buNone/>
            </a:pPr>
            <a:r>
              <a:rPr lang="en-US" dirty="0"/>
              <a:t>6. What does the acronym in the SBITM model stand for?</a:t>
            </a:r>
          </a:p>
          <a:p>
            <a:pPr marL="800049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Situation</a:t>
            </a:r>
          </a:p>
          <a:p>
            <a:pPr marL="800049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Behavior </a:t>
            </a:r>
          </a:p>
          <a:p>
            <a:pPr marL="800049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Impact</a:t>
            </a:r>
          </a:p>
        </p:txBody>
      </p:sp>
    </p:spTree>
    <p:extLst>
      <p:ext uri="{BB962C8B-B14F-4D97-AF65-F5344CB8AC3E}">
        <p14:creationId xmlns:p14="http://schemas.microsoft.com/office/powerpoint/2010/main" val="383236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D479-11E7-2290-DEEE-A9D6270C3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Knowledge Check – Leading People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5569F-93AF-DB15-2195-E2FC31C2AE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7. Is mentoring task or relationship oriented?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Relationship-oriented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8. In what type of setting should you provide constructive feedback?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Private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9. When should corrective action occur?</a:t>
            </a:r>
          </a:p>
          <a:p>
            <a:pPr marL="102857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Immediately after the occurrence</a:t>
            </a:r>
          </a:p>
          <a:p>
            <a:pPr marL="102857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Repeated events or behavior</a:t>
            </a:r>
          </a:p>
          <a:p>
            <a:pPr marL="102857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Breaches in company policy </a:t>
            </a:r>
          </a:p>
          <a:p>
            <a:pPr marL="102857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When informal feedback has NOT worked 	</a:t>
            </a:r>
          </a:p>
        </p:txBody>
      </p:sp>
    </p:spTree>
    <p:extLst>
      <p:ext uri="{BB962C8B-B14F-4D97-AF65-F5344CB8AC3E}">
        <p14:creationId xmlns:p14="http://schemas.microsoft.com/office/powerpoint/2010/main" val="198783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Shape 1211"/>
          <p:cNvSpPr>
            <a:spLocks noGrp="1"/>
          </p:cNvSpPr>
          <p:nvPr>
            <p:ph type="title"/>
          </p:nvPr>
        </p:nvSpPr>
        <p:spPr>
          <a:xfrm>
            <a:off x="2542476" y="274636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640007">
              <a:defRPr sz="2240" spc="-140"/>
            </a:lvl1pPr>
          </a:lstStyle>
          <a:p>
            <a:pPr lvl="0">
              <a:defRPr sz="1800" spc="0"/>
            </a:pPr>
            <a:r>
              <a:rPr sz="2240" spc="-140" dirty="0"/>
              <a:t>Knowledge Check</a:t>
            </a:r>
            <a:r>
              <a:rPr lang="en-US" sz="2400" spc="-166" dirty="0"/>
              <a:t> : Property Maintenance</a:t>
            </a:r>
            <a:endParaRPr sz="2240" spc="-140" dirty="0"/>
          </a:p>
        </p:txBody>
      </p:sp>
      <p:sp>
        <p:nvSpPr>
          <p:cNvPr id="1212" name="Shape 1212"/>
          <p:cNvSpPr>
            <a:spLocks noGrp="1"/>
          </p:cNvSpPr>
          <p:nvPr>
            <p:ph type="body" idx="1"/>
          </p:nvPr>
        </p:nvSpPr>
        <p:spPr>
          <a:xfrm>
            <a:off x="2321466" y="1447800"/>
            <a:ext cx="6510144" cy="5010347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10. What are some benefits for a CAM to have maintenance knowledge? </a:t>
            </a:r>
          </a:p>
          <a:p>
            <a:pPr marL="0" lvl="0" indent="0">
              <a:buSzTx/>
              <a:buNone/>
              <a:defRPr sz="1800" spc="0"/>
            </a:pPr>
            <a:endParaRPr sz="2200" spc="-100" dirty="0"/>
          </a:p>
          <a:p>
            <a:pPr marL="0" lvl="0" indent="0">
              <a:buSzTx/>
              <a:buNone/>
              <a:defRPr sz="1800" spc="0"/>
            </a:pPr>
            <a:r>
              <a:rPr sz="2000" spc="-100" dirty="0">
                <a:solidFill>
                  <a:srgbClr val="EC0044"/>
                </a:solidFill>
              </a:rPr>
              <a:t>It helps you set quality standards, follow up and inspect workmanship, communicate better, control maintenance expenditures, manage daily maintenance work, assign/prioritize service requests, and estimate cost/time for completion. </a:t>
            </a:r>
          </a:p>
        </p:txBody>
      </p:sp>
    </p:spTree>
    <p:extLst>
      <p:ext uri="{BB962C8B-B14F-4D97-AF65-F5344CB8AC3E}">
        <p14:creationId xmlns:p14="http://schemas.microsoft.com/office/powerpoint/2010/main" val="2227980233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D479-11E7-2290-DEEE-A9D6270C3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Knowledge Check – Leading People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5569F-93AF-DB15-2195-E2FC31C2AE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10. What are 4 ways to reward initiative?</a:t>
            </a:r>
          </a:p>
          <a:p>
            <a:pPr marL="102857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Simple recognition</a:t>
            </a:r>
          </a:p>
          <a:p>
            <a:pPr marL="102857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Gift</a:t>
            </a:r>
          </a:p>
          <a:p>
            <a:pPr marL="102857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Time off</a:t>
            </a:r>
          </a:p>
          <a:p>
            <a:pPr marL="102857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Promotion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6785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Shape 2054"/>
          <p:cNvSpPr>
            <a:spLocks noGrp="1"/>
          </p:cNvSpPr>
          <p:nvPr>
            <p:ph type="title"/>
          </p:nvPr>
        </p:nvSpPr>
        <p:spPr>
          <a:xfrm>
            <a:off x="2514600" y="304800"/>
            <a:ext cx="6068124" cy="639764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>
              <a:defRPr spc="-200"/>
            </a:lvl1pPr>
          </a:lstStyle>
          <a:p>
            <a:pPr lvl="0">
              <a:defRPr sz="1800" spc="0"/>
            </a:pPr>
            <a:r>
              <a:rPr sz="3200" spc="-200" dirty="0"/>
              <a:t>Knowledge Check</a:t>
            </a:r>
            <a:r>
              <a:rPr lang="en-US" sz="3200" spc="-200" dirty="0"/>
              <a:t> – Investment Management</a:t>
            </a:r>
            <a:endParaRPr sz="3200" spc="-200" dirty="0"/>
          </a:p>
        </p:txBody>
      </p:sp>
      <p:sp>
        <p:nvSpPr>
          <p:cNvPr id="2055" name="Shape 2055"/>
          <p:cNvSpPr>
            <a:spLocks noGrp="1"/>
          </p:cNvSpPr>
          <p:nvPr>
            <p:ph type="body" idx="1"/>
          </p:nvPr>
        </p:nvSpPr>
        <p:spPr>
          <a:xfrm>
            <a:off x="2209800" y="1371598"/>
            <a:ext cx="6477000" cy="4901981"/>
          </a:xfrm>
          <a:prstGeom prst="rect">
            <a:avLst/>
          </a:prstGeom>
        </p:spPr>
        <p:txBody>
          <a:bodyPr lIns="0" tIns="0" rIns="0" bIns="0"/>
          <a:lstStyle/>
          <a:p>
            <a:pPr marL="0" lvl="0">
              <a:spcBef>
                <a:spcPts val="0"/>
              </a:spcBef>
              <a:defRPr sz="1800" spc="0"/>
            </a:pPr>
            <a:r>
              <a:rPr sz="2200" spc="-100" dirty="0"/>
              <a:t>What information do you need in order to complete a financial analysis on a property?</a:t>
            </a:r>
          </a:p>
          <a:p>
            <a:pPr marL="514350" lvl="3" indent="-285750">
              <a:spcBef>
                <a:spcPts val="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800" spc="0"/>
            </a:pPr>
            <a:r>
              <a:rPr sz="1800" spc="-100" dirty="0">
                <a:solidFill>
                  <a:srgbClr val="FF0000"/>
                </a:solidFill>
              </a:rPr>
              <a:t>The Income Statement</a:t>
            </a:r>
            <a:endParaRPr sz="1800" spc="-100" dirty="0"/>
          </a:p>
          <a:p>
            <a:pPr marL="0" lvl="0" indent="-228600">
              <a:spcBef>
                <a:spcPts val="0"/>
              </a:spcBef>
              <a:buAutoNum type="arabicPeriod" startAt="2"/>
              <a:defRPr sz="1800" spc="0"/>
            </a:pPr>
            <a:endParaRPr sz="1600" spc="-100" dirty="0"/>
          </a:p>
          <a:p>
            <a:pPr marL="0" lvl="0">
              <a:spcBef>
                <a:spcPts val="0"/>
              </a:spcBef>
              <a:buAutoNum type="arabicPeriod" startAt="2"/>
              <a:defRPr sz="1800" spc="0"/>
            </a:pPr>
            <a:r>
              <a:rPr sz="2200" spc="-100" dirty="0"/>
              <a:t> When doing an financial analysis, why do you need to </a:t>
            </a:r>
            <a:r>
              <a:rPr lang="en-US" sz="2200" spc="-100" dirty="0"/>
              <a:t> </a:t>
            </a:r>
            <a:r>
              <a:rPr sz="2200" spc="-100" dirty="0"/>
              <a:t>identify the GPR first?</a:t>
            </a:r>
            <a:r>
              <a:rPr sz="2200" b="1" spc="-100" dirty="0"/>
              <a:t> </a:t>
            </a:r>
          </a:p>
          <a:p>
            <a:pPr marL="550015" lvl="3" indent="-321468">
              <a:spcBef>
                <a:spcPts val="0"/>
              </a:spcBef>
              <a:buFont typeface="Arial"/>
              <a:buChar char="•"/>
              <a:defRPr sz="1800" spc="0"/>
            </a:pPr>
            <a:r>
              <a:rPr spc="-100" dirty="0">
                <a:solidFill>
                  <a:srgbClr val="FF0000"/>
                </a:solidFill>
              </a:rPr>
              <a:t>All other income &amp; expenses are measured and</a:t>
            </a:r>
            <a:r>
              <a:rPr lang="en-US" spc="-100" dirty="0">
                <a:solidFill>
                  <a:srgbClr val="FF0000"/>
                </a:solidFill>
              </a:rPr>
              <a:t> </a:t>
            </a:r>
            <a:r>
              <a:rPr spc="-100" dirty="0">
                <a:solidFill>
                  <a:srgbClr val="FF0000"/>
                </a:solidFill>
              </a:rPr>
              <a:t>evaluated as a percentage of GPR</a:t>
            </a:r>
            <a:endParaRPr spc="-100" dirty="0"/>
          </a:p>
          <a:p>
            <a:pPr marL="399965" lvl="1" indent="-342900">
              <a:spcBef>
                <a:spcPts val="0"/>
              </a:spcBef>
              <a:buFont typeface="Arial"/>
              <a:buChar char="•"/>
              <a:defRPr sz="1800" spc="0"/>
            </a:pPr>
            <a:endParaRPr sz="2400" spc="-100" dirty="0"/>
          </a:p>
          <a:p>
            <a:pPr marL="0" lvl="0" indent="-228600">
              <a:spcBef>
                <a:spcPts val="0"/>
              </a:spcBef>
              <a:buAutoNum type="arabicPeriod" startAt="3"/>
              <a:defRPr sz="1800" spc="0"/>
            </a:pPr>
            <a:r>
              <a:rPr lang="en-US" sz="2200" spc="-100" dirty="0"/>
              <a:t>    </a:t>
            </a:r>
            <a:r>
              <a:rPr sz="2200" spc="-100" dirty="0"/>
              <a:t>What are the three primary types of income you will look for/calculate?</a:t>
            </a:r>
          </a:p>
          <a:p>
            <a:pPr marL="742896" lvl="3" indent="-285750">
              <a:spcBef>
                <a:spcPts val="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600" spc="-100" dirty="0">
                <a:solidFill>
                  <a:srgbClr val="FF0000"/>
                </a:solidFill>
              </a:rPr>
              <a:t>Effective Gross Income (EGI)</a:t>
            </a:r>
            <a:endParaRPr sz="1600" spc="-100" dirty="0"/>
          </a:p>
          <a:p>
            <a:pPr marL="742896" lvl="3" indent="-285750">
              <a:spcBef>
                <a:spcPts val="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600" spc="-100" dirty="0">
                <a:solidFill>
                  <a:srgbClr val="FF0000"/>
                </a:solidFill>
              </a:rPr>
              <a:t>Net Operating Income (NOI)</a:t>
            </a:r>
            <a:endParaRPr sz="1600" spc="-100" dirty="0"/>
          </a:p>
          <a:p>
            <a:pPr marL="742896" lvl="3" indent="-285750">
              <a:spcBef>
                <a:spcPts val="0"/>
              </a:spcBef>
              <a:buClr>
                <a:srgbClr val="FF0000"/>
              </a:buClr>
              <a:buFont typeface="Arial"/>
              <a:buChar char="•"/>
              <a:defRPr sz="1800" spc="0"/>
            </a:pPr>
            <a:r>
              <a:rPr sz="1600" spc="-100" dirty="0">
                <a:solidFill>
                  <a:srgbClr val="FF0000"/>
                </a:solidFill>
              </a:rPr>
              <a:t>Cash Flow (CF</a:t>
            </a:r>
            <a:r>
              <a:rPr sz="1600" b="1" spc="-100" dirty="0">
                <a:solidFill>
                  <a:srgbClr val="FF0000"/>
                </a:solidFill>
              </a:rPr>
              <a:t>)</a:t>
            </a:r>
            <a:r>
              <a:rPr lang="en-US" sz="1600" b="1" spc="-100" dirty="0">
                <a:solidFill>
                  <a:srgbClr val="FF0000"/>
                </a:solidFill>
              </a:rPr>
              <a:t>   </a:t>
            </a:r>
            <a:r>
              <a:rPr lang="en-US" sz="1600" b="1" dirty="0">
                <a:solidFill>
                  <a:srgbClr val="C00000"/>
                </a:solidFill>
                <a:ea typeface="Helvetica LT Std Light"/>
              </a:rPr>
              <a:t>.</a:t>
            </a:r>
            <a:endParaRPr 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525199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uiExpand="1" build="p" advAuto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Shape 2059"/>
          <p:cNvSpPr>
            <a:spLocks noGrp="1"/>
          </p:cNvSpPr>
          <p:nvPr>
            <p:ph type="title"/>
          </p:nvPr>
        </p:nvSpPr>
        <p:spPr>
          <a:xfrm>
            <a:off x="2514600" y="245327"/>
            <a:ext cx="6068124" cy="762439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>
              <a:defRPr spc="-200"/>
            </a:lvl1pPr>
          </a:lstStyle>
          <a:p>
            <a:pPr lvl="0">
              <a:defRPr sz="1800" spc="0"/>
            </a:pPr>
            <a:r>
              <a:rPr sz="3200" spc="-200" dirty="0"/>
              <a:t>Knowledge Check</a:t>
            </a:r>
            <a:r>
              <a:rPr lang="en-US" sz="3200" dirty="0"/>
              <a:t> – </a:t>
            </a:r>
            <a:r>
              <a:rPr lang="en-US" sz="3200" spc="-200" dirty="0"/>
              <a:t>Investment Management</a:t>
            </a:r>
            <a:endParaRPr sz="3200" spc="-200" dirty="0"/>
          </a:p>
        </p:txBody>
      </p:sp>
      <p:sp>
        <p:nvSpPr>
          <p:cNvPr id="2060" name="Shape 2060"/>
          <p:cNvSpPr>
            <a:spLocks noGrp="1"/>
          </p:cNvSpPr>
          <p:nvPr>
            <p:ph type="body" idx="1"/>
          </p:nvPr>
        </p:nvSpPr>
        <p:spPr>
          <a:xfrm>
            <a:off x="2237931" y="1371598"/>
            <a:ext cx="6510144" cy="4901981"/>
          </a:xfrm>
          <a:prstGeom prst="rect">
            <a:avLst/>
          </a:prstGeom>
        </p:spPr>
        <p:txBody>
          <a:bodyPr lIns="0" tIns="0" rIns="0" bIns="0"/>
          <a:lstStyle/>
          <a:p>
            <a:pPr lvl="0" indent="-228600">
              <a:spcBef>
                <a:spcPts val="0"/>
              </a:spcBef>
              <a:buSzTx/>
              <a:buNone/>
              <a:defRPr sz="1800" spc="0"/>
            </a:pPr>
            <a:r>
              <a:rPr sz="2200" spc="-100" dirty="0"/>
              <a:t>4. What is a Chart of Accounts?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        </a:t>
            </a:r>
            <a:r>
              <a:rPr sz="2200" spc="-100" dirty="0">
                <a:solidFill>
                  <a:srgbClr val="FF0000"/>
                </a:solidFill>
              </a:rPr>
              <a:t>A list of accounts to which revenue and expenses</a:t>
            </a:r>
            <a:r>
              <a:rPr lang="en-US" sz="2200" spc="-100" dirty="0">
                <a:solidFill>
                  <a:srgbClr val="FF0000"/>
                </a:solidFill>
              </a:rPr>
              <a:t> </a:t>
            </a:r>
            <a:r>
              <a:rPr sz="2200" spc="-100" dirty="0">
                <a:solidFill>
                  <a:srgbClr val="FF0000"/>
                </a:solidFill>
              </a:rPr>
              <a:t>are posted and show up on the General Ledger</a:t>
            </a:r>
          </a:p>
          <a:p>
            <a:pPr lvl="0">
              <a:defRPr sz="1800" spc="0"/>
            </a:pPr>
            <a:endParaRPr sz="2200" spc="-100" dirty="0">
              <a:solidFill>
                <a:srgbClr val="FF0000"/>
              </a:solidFill>
            </a:endParaRPr>
          </a:p>
          <a:p>
            <a:pPr lvl="0">
              <a:defRPr sz="1800" spc="0"/>
            </a:pPr>
            <a:endParaRPr sz="2200" spc="-100" dirty="0">
              <a:solidFill>
                <a:srgbClr val="FF0000"/>
              </a:solidFill>
            </a:endParaRPr>
          </a:p>
          <a:p>
            <a:pPr marL="0" lvl="0" indent="0">
              <a:buSzTx/>
              <a:buNone/>
              <a:defRPr sz="1800" spc="0"/>
            </a:pPr>
            <a:r>
              <a:rPr lang="en-US" sz="2200" spc="-100" dirty="0"/>
              <a:t>   </a:t>
            </a:r>
            <a:r>
              <a:rPr sz="2200" spc="-100" dirty="0"/>
              <a:t>5.</a:t>
            </a:r>
            <a:r>
              <a:rPr lang="en-US" sz="2200" spc="-100" dirty="0"/>
              <a:t>  </a:t>
            </a:r>
            <a:r>
              <a:rPr sz="2200" spc="-100" dirty="0"/>
              <a:t>What is used to </a:t>
            </a:r>
            <a:r>
              <a:rPr sz="2200" i="1" spc="-100" dirty="0"/>
              <a:t>generate</a:t>
            </a:r>
            <a:r>
              <a:rPr sz="2200" spc="-100" dirty="0"/>
              <a:t> an Income Statement?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       </a:t>
            </a:r>
            <a:r>
              <a:rPr sz="2200" spc="-100" dirty="0">
                <a:solidFill>
                  <a:srgbClr val="FF0000"/>
                </a:solidFill>
              </a:rPr>
              <a:t>Entries in the General Ledger  </a:t>
            </a:r>
            <a:r>
              <a:rPr sz="2200" b="1" spc="-1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3189653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uiExpand="1" build="p" advAuto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Shape 2064"/>
          <p:cNvSpPr>
            <a:spLocks noGrp="1"/>
          </p:cNvSpPr>
          <p:nvPr>
            <p:ph type="title"/>
          </p:nvPr>
        </p:nvSpPr>
        <p:spPr>
          <a:xfrm>
            <a:off x="2514600" y="304800"/>
            <a:ext cx="6310618" cy="639764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>
              <a:defRPr spc="-200"/>
            </a:lvl1pPr>
          </a:lstStyle>
          <a:p>
            <a:pPr lvl="0">
              <a:defRPr sz="1800" spc="0"/>
            </a:pPr>
            <a:r>
              <a:rPr sz="3200" spc="-200" dirty="0"/>
              <a:t>Knowledge Check</a:t>
            </a:r>
            <a:r>
              <a:rPr lang="en-US" sz="3200" dirty="0"/>
              <a:t> – </a:t>
            </a:r>
            <a:r>
              <a:rPr lang="en-US" sz="3200" spc="-200" dirty="0"/>
              <a:t>Investment Management</a:t>
            </a:r>
            <a:endParaRPr sz="3200" spc="-200" dirty="0"/>
          </a:p>
        </p:txBody>
      </p:sp>
      <p:sp>
        <p:nvSpPr>
          <p:cNvPr id="2065" name="Shape 2065"/>
          <p:cNvSpPr>
            <a:spLocks noGrp="1"/>
          </p:cNvSpPr>
          <p:nvPr>
            <p:ph type="body" idx="1"/>
          </p:nvPr>
        </p:nvSpPr>
        <p:spPr>
          <a:xfrm>
            <a:off x="2237931" y="1371598"/>
            <a:ext cx="6510144" cy="4901981"/>
          </a:xfrm>
          <a:prstGeom prst="rect">
            <a:avLst/>
          </a:prstGeom>
        </p:spPr>
        <p:txBody>
          <a:bodyPr lIns="0" tIns="0" rIns="0" bIns="0"/>
          <a:lstStyle/>
          <a:p>
            <a:pPr marL="685800" lvl="0">
              <a:buAutoNum type="arabicPeriod" startAt="6"/>
              <a:defRPr sz="1800" spc="0"/>
            </a:pPr>
            <a:r>
              <a:rPr sz="2200" spc="-100" dirty="0"/>
              <a:t>List some benefits of minimizing financial loss.</a:t>
            </a:r>
          </a:p>
          <a:p>
            <a:pPr marL="765127" lvl="2" indent="-342900">
              <a:spcBef>
                <a:spcPts val="400"/>
              </a:spcBef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Increases the financial success of a property</a:t>
            </a:r>
            <a:endParaRPr sz="2000" spc="-100" dirty="0"/>
          </a:p>
          <a:p>
            <a:pPr marL="765127" lvl="2" indent="-342900">
              <a:spcBef>
                <a:spcPts val="400"/>
              </a:spcBef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Improves property performance</a:t>
            </a:r>
            <a:endParaRPr sz="2000" spc="-100" dirty="0"/>
          </a:p>
          <a:p>
            <a:pPr marL="765127" lvl="2" indent="-342900">
              <a:spcBef>
                <a:spcPts val="400"/>
              </a:spcBef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Makes your job easier</a:t>
            </a:r>
            <a:endParaRPr sz="2000" spc="-100" dirty="0"/>
          </a:p>
          <a:p>
            <a:pPr lvl="0" indent="-228600">
              <a:spcBef>
                <a:spcPts val="0"/>
              </a:spcBef>
              <a:buSzTx/>
              <a:buNone/>
              <a:defRPr sz="1800" spc="0"/>
            </a:pPr>
            <a:endParaRPr sz="2000" spc="-100" dirty="0"/>
          </a:p>
          <a:p>
            <a:pPr lvl="0" indent="-228600">
              <a:spcBef>
                <a:spcPts val="0"/>
              </a:spcBef>
              <a:buSzTx/>
              <a:buNone/>
              <a:defRPr sz="1800" spc="0"/>
            </a:pPr>
            <a:r>
              <a:rPr sz="2200" spc="-100" dirty="0"/>
              <a:t>7.  What are the main types of financial loss you  should </a:t>
            </a:r>
            <a:r>
              <a:rPr lang="en-US" sz="2200" spc="-100" dirty="0"/>
              <a:t>   </a:t>
            </a:r>
            <a:r>
              <a:rPr sz="2200" spc="-100" dirty="0"/>
              <a:t>work to prevent?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pc="-100" dirty="0">
                <a:solidFill>
                  <a:srgbClr val="FF0000"/>
                </a:solidFill>
              </a:rPr>
              <a:t> </a:t>
            </a:r>
            <a:r>
              <a:rPr sz="2000" spc="-100" dirty="0">
                <a:solidFill>
                  <a:srgbClr val="FF0000"/>
                </a:solidFill>
              </a:rPr>
              <a:t>Vacancy loss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 Offline and nonrevenue units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 Bad debt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 Concessions and discounts</a:t>
            </a:r>
            <a:r>
              <a:rPr lang="en-US" sz="2000" spc="-100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  <a:ea typeface="Helvetica LT Std Light"/>
              </a:rPr>
              <a:t>.</a:t>
            </a:r>
            <a:endParaRPr lang="en-US" sz="1100" dirty="0">
              <a:solidFill>
                <a:srgbClr val="FFFFFF"/>
              </a:solidFill>
            </a:endParaRPr>
          </a:p>
          <a:p>
            <a:pPr marL="314237" lvl="1" indent="0">
              <a:buSzTx/>
              <a:buNone/>
              <a:defRPr sz="1800" spc="0"/>
            </a:pPr>
            <a:endParaRPr sz="2000" spc="-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44167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uiExpand="1" build="p" animBg="1" advAuto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Shape 2069"/>
          <p:cNvSpPr>
            <a:spLocks noGrp="1"/>
          </p:cNvSpPr>
          <p:nvPr>
            <p:ph type="title"/>
          </p:nvPr>
        </p:nvSpPr>
        <p:spPr>
          <a:xfrm>
            <a:off x="2514600" y="304800"/>
            <a:ext cx="6068124" cy="639764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>
              <a:defRPr spc="-200"/>
            </a:lvl1pPr>
          </a:lstStyle>
          <a:p>
            <a:pPr lvl="0">
              <a:defRPr sz="1800" spc="0"/>
            </a:pPr>
            <a:r>
              <a:rPr sz="3200" spc="-200" dirty="0"/>
              <a:t>Knowledge Check</a:t>
            </a:r>
            <a:r>
              <a:rPr lang="en-US" sz="3200" dirty="0"/>
              <a:t> – </a:t>
            </a:r>
            <a:r>
              <a:rPr lang="en-US" sz="3200" spc="-200" dirty="0"/>
              <a:t>Investment Management</a:t>
            </a:r>
            <a:endParaRPr sz="3200" spc="-200" dirty="0"/>
          </a:p>
        </p:txBody>
      </p:sp>
      <p:sp>
        <p:nvSpPr>
          <p:cNvPr id="2070" name="Shape 2070"/>
          <p:cNvSpPr>
            <a:spLocks noGrp="1"/>
          </p:cNvSpPr>
          <p:nvPr>
            <p:ph type="body" idx="1"/>
          </p:nvPr>
        </p:nvSpPr>
        <p:spPr>
          <a:xfrm>
            <a:off x="2190795" y="1192489"/>
            <a:ext cx="6353621" cy="5114928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228600">
              <a:spcBef>
                <a:spcPts val="0"/>
              </a:spcBef>
              <a:buSzTx/>
              <a:buNone/>
              <a:defRPr sz="1800" spc="0"/>
            </a:pPr>
            <a:r>
              <a:rPr sz="2200" spc="-100" dirty="0"/>
              <a:t>8. During the rent collection process, what things</a:t>
            </a:r>
            <a:r>
              <a:rPr lang="en-US" sz="2200" spc="-100" dirty="0"/>
              <a:t> </a:t>
            </a:r>
            <a:r>
              <a:rPr sz="2200" spc="-100" dirty="0"/>
              <a:t>should you consider before occupancy?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The screening process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Rent collection policy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Inclusion of the policy in the lease, orientation materials, etc.</a:t>
            </a:r>
          </a:p>
          <a:p>
            <a:pPr marL="0" lvl="0" indent="0">
              <a:buSzTx/>
              <a:buNone/>
              <a:defRPr sz="1800" spc="0"/>
            </a:pPr>
            <a:r>
              <a:rPr lang="en-US" sz="2200" spc="-100" dirty="0"/>
              <a:t>  </a:t>
            </a:r>
            <a:r>
              <a:rPr sz="2200" spc="-100" dirty="0"/>
              <a:t>9. During the rent collection process, what is the purpose of resident communication efforts?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       </a:t>
            </a:r>
            <a:r>
              <a:rPr sz="2200" spc="-100" dirty="0">
                <a:solidFill>
                  <a:srgbClr val="FF0000"/>
                </a:solidFill>
              </a:rPr>
              <a:t>To facilitate the rent collection process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10. Why would you want to create a buffer for rent collection?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To help you remain on good terms with residents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To ensure timely and complete payments  </a:t>
            </a:r>
            <a:r>
              <a:rPr b="1" spc="-1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5644271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0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0" grpId="0" uiExpand="1" build="p" advAuto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Shape 2074"/>
          <p:cNvSpPr>
            <a:spLocks noGrp="1"/>
          </p:cNvSpPr>
          <p:nvPr>
            <p:ph type="title"/>
          </p:nvPr>
        </p:nvSpPr>
        <p:spPr>
          <a:xfrm>
            <a:off x="2514600" y="304800"/>
            <a:ext cx="6068124" cy="6397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867">
              <a:defRPr sz="3104" spc="-194"/>
            </a:lvl1pPr>
          </a:lstStyle>
          <a:p>
            <a:pPr lvl="0">
              <a:defRPr sz="1800" spc="0"/>
            </a:pPr>
            <a:r>
              <a:rPr sz="3104" spc="-194" dirty="0"/>
              <a:t>Knowledge Check</a:t>
            </a:r>
            <a:r>
              <a:rPr lang="en-US" sz="2800" spc="-200" dirty="0"/>
              <a:t> – Investment Management</a:t>
            </a:r>
            <a:endParaRPr sz="3104" spc="-194" dirty="0"/>
          </a:p>
        </p:txBody>
      </p:sp>
      <p:sp>
        <p:nvSpPr>
          <p:cNvPr id="2075" name="Shape 2075"/>
          <p:cNvSpPr>
            <a:spLocks noGrp="1"/>
          </p:cNvSpPr>
          <p:nvPr>
            <p:ph type="body" idx="1"/>
          </p:nvPr>
        </p:nvSpPr>
        <p:spPr>
          <a:xfrm>
            <a:off x="2237930" y="1371598"/>
            <a:ext cx="6563171" cy="4901981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11. What are some characteristics of Variable Expenses?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Vary as conditions change 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Many are associated with occupancy</a:t>
            </a:r>
          </a:p>
          <a:p>
            <a:pPr lvl="0">
              <a:defRPr sz="1800" spc="0"/>
            </a:pPr>
            <a:endParaRPr sz="2200" spc="-100" dirty="0">
              <a:solidFill>
                <a:srgbClr val="FF0000"/>
              </a:solidFill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12. What are Capital Expenses?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>
                <a:solidFill>
                  <a:srgbClr val="FF0000"/>
                </a:solidFill>
              </a:rPr>
              <a:t>Costs for large improvements that have an</a:t>
            </a:r>
            <a:r>
              <a:rPr lang="en-US" sz="2200" spc="-100" dirty="0">
                <a:solidFill>
                  <a:srgbClr val="FF0000"/>
                </a:solidFill>
              </a:rPr>
              <a:t> </a:t>
            </a:r>
            <a:r>
              <a:rPr sz="2200" spc="-100" dirty="0">
                <a:solidFill>
                  <a:srgbClr val="FF0000"/>
                </a:solidFill>
              </a:rPr>
              <a:t>economic useful life beyond </a:t>
            </a:r>
            <a:r>
              <a:rPr lang="en-US" sz="2200" spc="-100" dirty="0">
                <a:solidFill>
                  <a:srgbClr val="FF0000"/>
                </a:solidFill>
              </a:rPr>
              <a:t>one</a:t>
            </a:r>
            <a:r>
              <a:rPr sz="2200" spc="-100" dirty="0">
                <a:solidFill>
                  <a:srgbClr val="FF0000"/>
                </a:solidFill>
              </a:rPr>
              <a:t> year</a:t>
            </a:r>
          </a:p>
          <a:p>
            <a:pPr marL="0" lvl="0" indent="0">
              <a:buSzTx/>
              <a:buNone/>
              <a:defRPr sz="1800" spc="0"/>
            </a:pPr>
            <a:endParaRPr sz="2200" spc="-100" dirty="0">
              <a:solidFill>
                <a:srgbClr val="FF0000"/>
              </a:solidFill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13. Describe a Cost Benefit Analysis</a:t>
            </a:r>
            <a:r>
              <a:rPr lang="en-US" sz="2200" spc="-100" dirty="0"/>
              <a:t>.</a:t>
            </a:r>
            <a:endParaRPr sz="2200" spc="-100" dirty="0"/>
          </a:p>
          <a:p>
            <a:pPr marL="0" lvl="0" indent="0">
              <a:buSzTx/>
              <a:buNone/>
              <a:defRPr sz="1800" spc="0"/>
            </a:pPr>
            <a:r>
              <a:rPr sz="2200" spc="-100" dirty="0">
                <a:solidFill>
                  <a:srgbClr val="FF0000"/>
                </a:solidFill>
              </a:rPr>
              <a:t>Process of weighing a potential expense against a</a:t>
            </a:r>
            <a:r>
              <a:rPr lang="en-US" sz="2200" spc="-100" dirty="0">
                <a:solidFill>
                  <a:srgbClr val="FF0000"/>
                </a:solidFill>
              </a:rPr>
              <a:t> </a:t>
            </a:r>
            <a:r>
              <a:rPr sz="2200" spc="-100" dirty="0">
                <a:solidFill>
                  <a:srgbClr val="FF0000"/>
                </a:solidFill>
              </a:rPr>
              <a:t>potential benefit  </a:t>
            </a:r>
            <a:r>
              <a:rPr sz="2200" b="1" spc="-1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0333797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5" grpId="0" uiExpand="1" build="p" animBg="1" advAuto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" name="Shape 2079"/>
          <p:cNvSpPr>
            <a:spLocks noGrp="1"/>
          </p:cNvSpPr>
          <p:nvPr>
            <p:ph type="title"/>
          </p:nvPr>
        </p:nvSpPr>
        <p:spPr>
          <a:xfrm>
            <a:off x="2514600" y="304800"/>
            <a:ext cx="6068124" cy="639764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>
              <a:defRPr spc="-200"/>
            </a:lvl1pPr>
          </a:lstStyle>
          <a:p>
            <a:pPr lvl="0">
              <a:defRPr sz="1800" spc="0"/>
            </a:pPr>
            <a:r>
              <a:rPr sz="3200" spc="-200" dirty="0"/>
              <a:t>Knowledge Check</a:t>
            </a:r>
            <a:r>
              <a:rPr lang="en-US" sz="3200" dirty="0"/>
              <a:t> – </a:t>
            </a:r>
            <a:r>
              <a:rPr lang="en-US" sz="3200" spc="-200" dirty="0"/>
              <a:t>Investment Management</a:t>
            </a:r>
            <a:endParaRPr sz="3200" spc="-200" dirty="0"/>
          </a:p>
        </p:txBody>
      </p:sp>
      <p:sp>
        <p:nvSpPr>
          <p:cNvPr id="2080" name="Shape 2080"/>
          <p:cNvSpPr>
            <a:spLocks noGrp="1"/>
          </p:cNvSpPr>
          <p:nvPr>
            <p:ph type="body" idx="1"/>
          </p:nvPr>
        </p:nvSpPr>
        <p:spPr>
          <a:xfrm>
            <a:off x="2237930" y="1371598"/>
            <a:ext cx="6563171" cy="4901981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14.</a:t>
            </a:r>
            <a:r>
              <a:rPr lang="en-US" sz="2200" spc="-100" dirty="0"/>
              <a:t> </a:t>
            </a:r>
            <a:r>
              <a:rPr sz="2200" spc="-100" dirty="0"/>
              <a:t> </a:t>
            </a:r>
            <a:r>
              <a:rPr lang="en-US" sz="2200" spc="-100" dirty="0"/>
              <a:t>  </a:t>
            </a:r>
            <a:r>
              <a:rPr sz="2200" spc="-100" dirty="0"/>
              <a:t>What is the most important thing to keep in mind when developing a budget?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>
                <a:solidFill>
                  <a:srgbClr val="FF0000"/>
                </a:solidFill>
              </a:rPr>
              <a:t>The owner’s property objectives and investment</a:t>
            </a:r>
            <a:r>
              <a:rPr lang="en-US" sz="2200" spc="-100" dirty="0">
                <a:solidFill>
                  <a:srgbClr val="FF0000"/>
                </a:solidFill>
              </a:rPr>
              <a:t> </a:t>
            </a:r>
            <a:r>
              <a:rPr sz="2200" spc="-100" dirty="0">
                <a:solidFill>
                  <a:srgbClr val="FF0000"/>
                </a:solidFill>
              </a:rPr>
              <a:t>goals</a:t>
            </a:r>
          </a:p>
          <a:p>
            <a:pPr lvl="0">
              <a:defRPr sz="1800" spc="0"/>
            </a:pPr>
            <a:endParaRPr sz="2200" spc="-100" dirty="0">
              <a:solidFill>
                <a:srgbClr val="FF0000"/>
              </a:solidFill>
            </a:endParaRPr>
          </a:p>
          <a:p>
            <a:pPr lvl="0">
              <a:defRPr sz="1800" spc="0"/>
            </a:pPr>
            <a:endParaRPr sz="2200" spc="-100" dirty="0">
              <a:solidFill>
                <a:srgbClr val="FF0000"/>
              </a:solidFill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15. </a:t>
            </a:r>
            <a:r>
              <a:rPr lang="en-US" sz="2200" spc="-100" dirty="0"/>
              <a:t>   </a:t>
            </a:r>
            <a:r>
              <a:rPr sz="2200" spc="-100" dirty="0"/>
              <a:t>What are the steps to the budget development process?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lang="en-US" sz="2000" spc="-100" dirty="0">
                <a:solidFill>
                  <a:srgbClr val="FF0000"/>
                </a:solidFill>
              </a:rPr>
              <a:t>I</a:t>
            </a:r>
            <a:r>
              <a:rPr sz="2000" spc="-100" dirty="0">
                <a:solidFill>
                  <a:srgbClr val="FF0000"/>
                </a:solidFill>
              </a:rPr>
              <a:t>dentify goals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Gather Information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Assign numerical values</a:t>
            </a:r>
            <a:r>
              <a:rPr lang="en-US" sz="2000" spc="-100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  <a:ea typeface="Helvetica LT Std Light"/>
              </a:rPr>
              <a:t>.</a:t>
            </a:r>
            <a:endParaRPr lang="en-US" sz="1100" dirty="0">
              <a:solidFill>
                <a:srgbClr val="FFFFFF"/>
              </a:solidFill>
            </a:endParaRPr>
          </a:p>
          <a:p>
            <a:pPr marL="314237" lvl="1" indent="0">
              <a:buSzTx/>
              <a:buNone/>
              <a:defRPr sz="1800" spc="0"/>
            </a:pPr>
            <a:endParaRPr sz="2000" spc="-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32815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0" grpId="0" uiExpand="1" build="p" animBg="1" advAuto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" name="Shape 2084"/>
          <p:cNvSpPr>
            <a:spLocks noGrp="1"/>
          </p:cNvSpPr>
          <p:nvPr>
            <p:ph type="title"/>
          </p:nvPr>
        </p:nvSpPr>
        <p:spPr>
          <a:xfrm>
            <a:off x="2514600" y="304800"/>
            <a:ext cx="6068124" cy="639764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>
              <a:defRPr spc="-200"/>
            </a:lvl1pPr>
          </a:lstStyle>
          <a:p>
            <a:pPr lvl="0">
              <a:defRPr sz="1800" spc="0"/>
            </a:pPr>
            <a:r>
              <a:rPr sz="3200" spc="-200" dirty="0"/>
              <a:t>Knowledge Check</a:t>
            </a:r>
            <a:r>
              <a:rPr lang="en-US" sz="3200" dirty="0"/>
              <a:t> – </a:t>
            </a:r>
            <a:r>
              <a:rPr lang="en-US" sz="3200" spc="-200" dirty="0"/>
              <a:t>Investment Management</a:t>
            </a:r>
            <a:endParaRPr sz="3200" spc="-200" dirty="0"/>
          </a:p>
        </p:txBody>
      </p:sp>
      <p:sp>
        <p:nvSpPr>
          <p:cNvPr id="2085" name="Shape 2085"/>
          <p:cNvSpPr>
            <a:spLocks noGrp="1"/>
          </p:cNvSpPr>
          <p:nvPr>
            <p:ph type="body" idx="1"/>
          </p:nvPr>
        </p:nvSpPr>
        <p:spPr>
          <a:xfrm>
            <a:off x="2237931" y="1371598"/>
            <a:ext cx="6229796" cy="4901981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16. </a:t>
            </a:r>
            <a:r>
              <a:rPr lang="en-US" dirty="0"/>
              <a:t>  </a:t>
            </a:r>
            <a:r>
              <a:rPr sz="2200" spc="-100" dirty="0"/>
              <a:t>When would you develop Rehab or Renovation budget?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>
                <a:solidFill>
                  <a:srgbClr val="FF0000"/>
                </a:solidFill>
              </a:rPr>
              <a:t>When a property is being rehabbed 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sz="2200" spc="-100" dirty="0">
                <a:solidFill>
                  <a:srgbClr val="FF0000"/>
                </a:solidFill>
              </a:rPr>
              <a:t>undergoing retrofitting/modernization</a:t>
            </a:r>
          </a:p>
          <a:p>
            <a:pPr lvl="0">
              <a:buAutoNum type="arabicPeriod" startAt="3"/>
              <a:defRPr sz="1800" spc="0"/>
            </a:pPr>
            <a:endParaRPr sz="2200" spc="-100" dirty="0">
              <a:solidFill>
                <a:srgbClr val="FF0000"/>
              </a:solidFill>
            </a:endParaRPr>
          </a:p>
          <a:p>
            <a:pPr lvl="0">
              <a:buAutoNum type="arabicPeriod" startAt="3"/>
              <a:defRPr sz="1800" spc="0"/>
            </a:pPr>
            <a:endParaRPr sz="2200" spc="-100" dirty="0">
              <a:solidFill>
                <a:srgbClr val="FF0000"/>
              </a:solidFill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17. </a:t>
            </a:r>
            <a:r>
              <a:rPr lang="en-US" sz="2200" spc="-100" dirty="0"/>
              <a:t>  </a:t>
            </a:r>
            <a:r>
              <a:rPr sz="2200" spc="-100" dirty="0"/>
              <a:t>What are the </a:t>
            </a:r>
            <a:r>
              <a:rPr lang="en-US" sz="2200" spc="-100" dirty="0"/>
              <a:t>three</a:t>
            </a:r>
            <a:r>
              <a:rPr sz="2200" spc="-100" dirty="0"/>
              <a:t> tips to developing budgets covered today?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Be prepared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Use historical numbers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Seek input  </a:t>
            </a:r>
            <a:r>
              <a:rPr sz="2000" b="1" spc="-1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4362851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5" grpId="0" uiExpand="1" build="p" animBg="1" advAuto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7" name="Shape 2087"/>
          <p:cNvSpPr>
            <a:spLocks noGrp="1"/>
          </p:cNvSpPr>
          <p:nvPr>
            <p:ph type="title"/>
          </p:nvPr>
        </p:nvSpPr>
        <p:spPr>
          <a:xfrm>
            <a:off x="2514600" y="304800"/>
            <a:ext cx="6068124" cy="63976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867">
              <a:defRPr sz="3104" spc="-194"/>
            </a:lvl1pPr>
          </a:lstStyle>
          <a:p>
            <a:pPr lvl="0">
              <a:defRPr sz="1800" spc="0"/>
            </a:pPr>
            <a:r>
              <a:rPr sz="3104" spc="-194" dirty="0"/>
              <a:t>Knowledge Check</a:t>
            </a:r>
            <a:r>
              <a:rPr lang="en-US" sz="2800" spc="-200" dirty="0"/>
              <a:t> – Investment Management</a:t>
            </a:r>
            <a:endParaRPr sz="3104" spc="-194" dirty="0"/>
          </a:p>
        </p:txBody>
      </p:sp>
      <p:sp>
        <p:nvSpPr>
          <p:cNvPr id="2088" name="Shape 2088"/>
          <p:cNvSpPr>
            <a:spLocks noGrp="1"/>
          </p:cNvSpPr>
          <p:nvPr>
            <p:ph type="body" idx="1"/>
          </p:nvPr>
        </p:nvSpPr>
        <p:spPr>
          <a:xfrm>
            <a:off x="2237932" y="1371598"/>
            <a:ext cx="5715444" cy="4901981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18. What is Extrapolation/</a:t>
            </a:r>
            <a:r>
              <a:rPr sz="2200" spc="-100" dirty="0" err="1"/>
              <a:t>Annualization</a:t>
            </a:r>
            <a:r>
              <a:rPr sz="2200" spc="-100" dirty="0"/>
              <a:t>?</a:t>
            </a:r>
          </a:p>
          <a:p>
            <a:pPr marL="0" lvl="0" indent="0">
              <a:buSzTx/>
              <a:buNone/>
              <a:defRPr sz="1800" spc="0"/>
            </a:pPr>
            <a:r>
              <a:rPr sz="2200" spc="-100" dirty="0">
                <a:solidFill>
                  <a:srgbClr val="FF0000"/>
                </a:solidFill>
              </a:rPr>
              <a:t>Estimating future information by extending</a:t>
            </a:r>
            <a:r>
              <a:rPr lang="en-US" sz="2200" spc="-100" dirty="0">
                <a:solidFill>
                  <a:srgbClr val="FF0000"/>
                </a:solidFill>
              </a:rPr>
              <a:t> </a:t>
            </a:r>
            <a:r>
              <a:rPr sz="2200" spc="-100" dirty="0">
                <a:solidFill>
                  <a:srgbClr val="FF0000"/>
                </a:solidFill>
              </a:rPr>
              <a:t>known information</a:t>
            </a:r>
          </a:p>
          <a:p>
            <a:pPr marL="0" lvl="0" indent="0">
              <a:buSzTx/>
              <a:buNone/>
              <a:defRPr sz="1800" spc="0"/>
            </a:pPr>
            <a:endParaRPr sz="2200" spc="-100" dirty="0">
              <a:solidFill>
                <a:srgbClr val="FF0000"/>
              </a:solidFill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19. How do you analyze variances?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lang="en-US" sz="2000" spc="-100" dirty="0">
                <a:solidFill>
                  <a:srgbClr val="FF0000"/>
                </a:solidFill>
              </a:rPr>
              <a:t>C</a:t>
            </a:r>
            <a:r>
              <a:rPr sz="2000" spc="-100" dirty="0">
                <a:solidFill>
                  <a:srgbClr val="FF0000"/>
                </a:solidFill>
              </a:rPr>
              <a:t>ompare budget to actual numbers</a:t>
            </a:r>
          </a:p>
          <a:p>
            <a:pPr marL="657137" lvl="1" indent="-342900">
              <a:buSzTx/>
              <a:buFont typeface="Arial" panose="020B0604020202020204" pitchFamily="34" charset="0"/>
              <a:buChar char="•"/>
              <a:defRPr sz="1800" spc="0"/>
            </a:pPr>
            <a:r>
              <a:rPr sz="2000" spc="-100" dirty="0">
                <a:solidFill>
                  <a:srgbClr val="FF0000"/>
                </a:solidFill>
              </a:rPr>
              <a:t>Look at events on the property or in your</a:t>
            </a:r>
            <a:r>
              <a:rPr lang="en-US" sz="2000" spc="-100" dirty="0">
                <a:solidFill>
                  <a:srgbClr val="FF0000"/>
                </a:solidFill>
              </a:rPr>
              <a:t> </a:t>
            </a:r>
            <a:r>
              <a:rPr sz="2000" spc="-100" dirty="0">
                <a:solidFill>
                  <a:srgbClr val="FF0000"/>
                </a:solidFill>
              </a:rPr>
              <a:t>submarket or region</a:t>
            </a:r>
            <a:r>
              <a:rPr lang="en-US" sz="2000" spc="-100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  <a:ea typeface="Helvetica LT Std Light"/>
              </a:rPr>
              <a:t>.</a:t>
            </a:r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941373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" grpId="0" uiExpand="1" build="p" animBg="1" advAuto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0" name="Shape 2090"/>
          <p:cNvSpPr>
            <a:spLocks noGrp="1"/>
          </p:cNvSpPr>
          <p:nvPr>
            <p:ph type="title"/>
          </p:nvPr>
        </p:nvSpPr>
        <p:spPr>
          <a:xfrm>
            <a:off x="2514600" y="304800"/>
            <a:ext cx="6068124" cy="6397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867">
              <a:defRPr sz="3104" spc="-194"/>
            </a:lvl1pPr>
          </a:lstStyle>
          <a:p>
            <a:pPr lvl="0">
              <a:defRPr sz="1800" spc="0"/>
            </a:pPr>
            <a:r>
              <a:rPr sz="3104" spc="-194" dirty="0"/>
              <a:t>Knowledge Check</a:t>
            </a:r>
            <a:r>
              <a:rPr lang="en-US" sz="2800" spc="-200" dirty="0"/>
              <a:t> – Investment Management</a:t>
            </a:r>
            <a:endParaRPr sz="3104" spc="-194" dirty="0"/>
          </a:p>
        </p:txBody>
      </p:sp>
      <p:sp>
        <p:nvSpPr>
          <p:cNvPr id="2091" name="Shape 2091"/>
          <p:cNvSpPr>
            <a:spLocks noGrp="1"/>
          </p:cNvSpPr>
          <p:nvPr>
            <p:ph type="body" idx="1"/>
          </p:nvPr>
        </p:nvSpPr>
        <p:spPr>
          <a:xfrm>
            <a:off x="2237930" y="1371598"/>
            <a:ext cx="6563171" cy="4901981"/>
          </a:xfrm>
          <a:prstGeom prst="rect">
            <a:avLst/>
          </a:prstGeom>
        </p:spPr>
        <p:txBody>
          <a:bodyPr lIns="0" tIns="0" rIns="0" bIns="0"/>
          <a:lstStyle/>
          <a:p>
            <a:pPr marL="0" lvl="0" indent="0">
              <a:buSzTx/>
              <a:buNone/>
              <a:defRPr sz="1800" spc="0"/>
            </a:pPr>
            <a:r>
              <a:rPr sz="2200" spc="-100" dirty="0"/>
              <a:t>20. Are increased expenses favorable or unfavorable variances?</a:t>
            </a:r>
          </a:p>
          <a:p>
            <a:pPr marL="0" lvl="0" indent="0">
              <a:buSzTx/>
              <a:buNone/>
              <a:defRPr sz="1800" spc="0"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sz="2200" spc="-100" dirty="0">
                <a:solidFill>
                  <a:srgbClr val="FF0000"/>
                </a:solidFill>
              </a:rPr>
              <a:t>Unfavorable</a:t>
            </a:r>
          </a:p>
          <a:p>
            <a:pPr lvl="0">
              <a:buAutoNum type="arabicPeriod" startAt="3"/>
              <a:defRPr sz="1800" spc="0"/>
            </a:pPr>
            <a:endParaRPr sz="2200" spc="-100" dirty="0">
              <a:solidFill>
                <a:srgbClr val="FF0000"/>
              </a:solidFill>
            </a:endParaRPr>
          </a:p>
          <a:p>
            <a:pPr lvl="0">
              <a:buAutoNum type="arabicPeriod" startAt="3"/>
              <a:defRPr sz="1800" spc="0"/>
            </a:pPr>
            <a:endParaRPr sz="2200" spc="-100" dirty="0">
              <a:solidFill>
                <a:srgbClr val="FF0000"/>
              </a:solidFill>
            </a:endParaRPr>
          </a:p>
          <a:p>
            <a:pPr marL="0" lvl="0" indent="0">
              <a:buSzTx/>
              <a:buNone/>
              <a:defRPr sz="1800" spc="0"/>
            </a:pPr>
            <a:r>
              <a:rPr sz="2200" spc="-100" dirty="0"/>
              <a:t>21. Once you’ve analyzed and can explain variances,</a:t>
            </a:r>
            <a:r>
              <a:rPr lang="en-US" sz="2200" spc="-100" dirty="0"/>
              <a:t> </a:t>
            </a:r>
            <a:r>
              <a:rPr sz="2200" spc="-100" dirty="0"/>
              <a:t>what should you do next?</a:t>
            </a:r>
          </a:p>
          <a:p>
            <a:pPr marL="0" lvl="0" indent="0">
              <a:buSzTx/>
              <a:buNone/>
              <a:defRPr sz="1800" spc="0"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sz="2200" spc="-100" dirty="0">
                <a:solidFill>
                  <a:srgbClr val="FF0000"/>
                </a:solidFill>
              </a:rPr>
              <a:t>Determine what, if any, action to take  </a:t>
            </a:r>
            <a:r>
              <a:rPr sz="2200" b="1" spc="-1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3419123"/>
      </p:ext>
    </p:extLst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1" grpId="0" uiExpand="1" build="p" animBg="1" advAuto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f767739-3f6a-40b8-bbd8-abf27c558a8f">
      <Terms xmlns="http://schemas.microsoft.com/office/infopath/2007/PartnerControls"/>
    </lcf76f155ced4ddcb4097134ff3c332f>
    <TaxCatchAll xmlns="d9da5a54-c2f0-49f3-92e8-cd1dfa6c119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E398A622C6C49AA1D7585FFB11E1C" ma:contentTypeVersion="20" ma:contentTypeDescription="Create a new document." ma:contentTypeScope="" ma:versionID="5158a648b8cc0f6e8e0b3f32313de6f6">
  <xsd:schema xmlns:xsd="http://www.w3.org/2001/XMLSchema" xmlns:xs="http://www.w3.org/2001/XMLSchema" xmlns:p="http://schemas.microsoft.com/office/2006/metadata/properties" xmlns:ns2="2f767739-3f6a-40b8-bbd8-abf27c558a8f" xmlns:ns3="d9da5a54-c2f0-49f3-92e8-cd1dfa6c1193" targetNamespace="http://schemas.microsoft.com/office/2006/metadata/properties" ma:root="true" ma:fieldsID="aaf5bb2aed06cc3124cf3da535aa9916" ns2:_="" ns3:_="">
    <xsd:import namespace="2f767739-3f6a-40b8-bbd8-abf27c558a8f"/>
    <xsd:import namespace="d9da5a54-c2f0-49f3-92e8-cd1dfa6c1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767739-3f6a-40b8-bbd8-abf27c558a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c69a052-f184-434b-9d65-0211e1fc19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a5a54-c2f0-49f3-92e8-cd1dfa6c1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dc4bf19-da50-47f4-9e35-59c4e7e31344}" ma:internalName="TaxCatchAll" ma:showField="CatchAllData" ma:web="d9da5a54-c2f0-49f3-92e8-cd1dfa6c11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8AFDB9-7A50-4D11-82BD-1142CAB04287}">
  <ds:schemaRefs>
    <ds:schemaRef ds:uri="http://schemas.microsoft.com/office/2006/metadata/properties"/>
    <ds:schemaRef ds:uri="http://schemas.microsoft.com/office/infopath/2007/PartnerControls"/>
    <ds:schemaRef ds:uri="2f767739-3f6a-40b8-bbd8-abf27c558a8f"/>
    <ds:schemaRef ds:uri="d9da5a54-c2f0-49f3-92e8-cd1dfa6c1193"/>
  </ds:schemaRefs>
</ds:datastoreItem>
</file>

<file path=customXml/itemProps2.xml><?xml version="1.0" encoding="utf-8"?>
<ds:datastoreItem xmlns:ds="http://schemas.openxmlformats.org/officeDocument/2006/customXml" ds:itemID="{0DA7D63B-CCE1-4F00-9982-DAD9942BCE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B7B5B9-2F16-4E60-BA5F-AA875A8800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767739-3f6a-40b8-bbd8-abf27c558a8f"/>
    <ds:schemaRef ds:uri="d9da5a54-c2f0-49f3-92e8-cd1dfa6c1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1477</TotalTime>
  <Words>6706</Words>
  <Application>Microsoft Office PowerPoint</Application>
  <PresentationFormat>On-screen Show (4:3)</PresentationFormat>
  <Paragraphs>1036</Paragraphs>
  <Slides>102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3" baseType="lpstr">
      <vt:lpstr>Office Theme</vt:lpstr>
      <vt:lpstr>Knowledge Check – Industry Essentials</vt:lpstr>
      <vt:lpstr>Knowledge Check – Industry Essentials</vt:lpstr>
      <vt:lpstr>Knowledge Check – Industry Essentials</vt:lpstr>
      <vt:lpstr>Knowledge Check – Industry Essentials</vt:lpstr>
      <vt:lpstr>Knowledge Check – Industry Essentials</vt:lpstr>
      <vt:lpstr>Knowledge Check: Property Maintenance</vt:lpstr>
      <vt:lpstr>Knowledge Check : Property Maintenance</vt:lpstr>
      <vt:lpstr>Knowledge Check : Property Maintenance</vt:lpstr>
      <vt:lpstr>Knowledge Check : Property Maintenance</vt:lpstr>
      <vt:lpstr>Knowledge Check : Property Maintenance</vt:lpstr>
      <vt:lpstr>Knowledge Check : Property Maintenance</vt:lpstr>
      <vt:lpstr>Knowledge Check : Property Maintenance</vt:lpstr>
      <vt:lpstr>Knowledge Check : Property Maintenance</vt:lpstr>
      <vt:lpstr>Knowledge Check : Property Maintenance</vt:lpstr>
      <vt:lpstr>Knowledge Check : Property Maintenance</vt:lpstr>
      <vt:lpstr>Knowledge Check : Property Maintenance</vt:lpstr>
      <vt:lpstr>Knowledge Check : Property Maintenance</vt:lpstr>
      <vt:lpstr>Knowledge Check: Property Maintenance</vt:lpstr>
      <vt:lpstr>Knowledge Check: Property Maintenance</vt:lpstr>
      <vt:lpstr>Knowledge Check : Property Maintenance</vt:lpstr>
      <vt:lpstr>Knowledge Check : Property Maintenance</vt:lpstr>
      <vt:lpstr>Knowledge Check : Property Maintenance</vt:lpstr>
      <vt:lpstr>Knowledge Check : Property Maintenance</vt:lpstr>
      <vt:lpstr>Knowledge Check : Property Maintenance</vt:lpstr>
      <vt:lpstr>Knowledge Check : Property Maintenance</vt:lpstr>
      <vt:lpstr>Knowledge Check : Property Maintenance</vt:lpstr>
      <vt:lpstr>Knowledge Check : Property Maintenance</vt:lpstr>
      <vt:lpstr>Knowledge Check : Property Maintenance</vt:lpstr>
      <vt:lpstr>Knowledge Check : Property Maintenance</vt:lpstr>
      <vt:lpstr>Knowledge Check : Property Maintenance</vt:lpstr>
      <vt:lpstr>Knowledge Check: Property Maintenance</vt:lpstr>
      <vt:lpstr>Knowledge Check: Legal Responsibilities</vt:lpstr>
      <vt:lpstr>Knowledge Check: Legal Responsibilities</vt:lpstr>
      <vt:lpstr>Knowledge Check: Legal Responsibilities</vt:lpstr>
      <vt:lpstr>Knowledge Check: Legal Responsibilities</vt:lpstr>
      <vt:lpstr>Knowledge Check: Legal Responsibilities</vt:lpstr>
      <vt:lpstr>Knowledge Check: Legal Responsibilities</vt:lpstr>
      <vt:lpstr>Knowledge Check: Legal Responsibilities</vt:lpstr>
      <vt:lpstr>Knowledge Check: Legal Responsibilities</vt:lpstr>
      <vt:lpstr>Knowledge Check: Legal Responsibilities</vt:lpstr>
      <vt:lpstr>Knowledge Check: Legal Responsibilities</vt:lpstr>
      <vt:lpstr>Knowledge Check: Legal Responsibilities</vt:lpstr>
      <vt:lpstr>Knowledge Check: Legal Responsibilities</vt:lpstr>
      <vt:lpstr>Knowledge Check: Legal Responsibilities</vt:lpstr>
      <vt:lpstr>Knowledge Check: Legal Responsibilities</vt:lpstr>
      <vt:lpstr>Knowledge Check: Legal Responsibilities</vt:lpstr>
      <vt:lpstr>Knowledge Check: Legal Responsibilities</vt:lpstr>
      <vt:lpstr>Knowledge Check: Legal Responsibilities</vt:lpstr>
      <vt:lpstr>Knowledge Check: Legal Responsibilities</vt:lpstr>
      <vt:lpstr>Knowledge Check: Risk Management</vt:lpstr>
      <vt:lpstr>Knowledge Check: Risk Management</vt:lpstr>
      <vt:lpstr>Knowledge Check: Risk Management</vt:lpstr>
      <vt:lpstr>Knowledge Check: Risk Management</vt:lpstr>
      <vt:lpstr>Knowledge Check: Risk Management</vt:lpstr>
      <vt:lpstr>Knowledge Check: Risk Management</vt:lpstr>
      <vt:lpstr>Knowledge Check: Risk Management</vt:lpstr>
      <vt:lpstr>Knowledge Check: Risk Management</vt:lpstr>
      <vt:lpstr>Knowledge Check: Risk Management</vt:lpstr>
      <vt:lpstr>Knowledge Check: Risk Management</vt:lpstr>
      <vt:lpstr>Knowledge Check – Marketing</vt:lpstr>
      <vt:lpstr>Knowledge Check: Marketing</vt:lpstr>
      <vt:lpstr>Knowledge Check : Marketing</vt:lpstr>
      <vt:lpstr>Knowledge Check : Marketing</vt:lpstr>
      <vt:lpstr>Knowledge Check: Marketing</vt:lpstr>
      <vt:lpstr>Knowledge Check: Marketing</vt:lpstr>
      <vt:lpstr>Knowledge Check: Marketing</vt:lpstr>
      <vt:lpstr>Knowledge Check: Marketing</vt:lpstr>
      <vt:lpstr>Knowledge Check: Marketing</vt:lpstr>
      <vt:lpstr>Knowledge Check: Marketing</vt:lpstr>
      <vt:lpstr>Knowledge Check: Marketing</vt:lpstr>
      <vt:lpstr>Knowledge Check: Marketing </vt:lpstr>
      <vt:lpstr>Knowledge Check: Marketing</vt:lpstr>
      <vt:lpstr>Knowledge Check: Marketing </vt:lpstr>
      <vt:lpstr>Knowledge Check: Marketing</vt:lpstr>
      <vt:lpstr>Knowledge Check: Marketing</vt:lpstr>
      <vt:lpstr>Knowledge Check: Managing Teams</vt:lpstr>
      <vt:lpstr>Knowledge Check: Managing Teams</vt:lpstr>
      <vt:lpstr>Knowledge Check: Managing Teams</vt:lpstr>
      <vt:lpstr>Knowledge Check: Managing Teams</vt:lpstr>
      <vt:lpstr>Knowledge Check: Managing Teams</vt:lpstr>
      <vt:lpstr>Knowledge Check: Managing Teams</vt:lpstr>
      <vt:lpstr>Knowledge Check: Managing Teams</vt:lpstr>
      <vt:lpstr>Knowledge Check: Managing Teams</vt:lpstr>
      <vt:lpstr>Knowledge Check: Managing Teams</vt:lpstr>
      <vt:lpstr>Knowledge Check: Managing Teams</vt:lpstr>
      <vt:lpstr>Knowledge Check: Managing Teams</vt:lpstr>
      <vt:lpstr>Knowledge Check – Leading People</vt:lpstr>
      <vt:lpstr>Knowledge Check – Leading People</vt:lpstr>
      <vt:lpstr>Knowledge Check – Leading People</vt:lpstr>
      <vt:lpstr>Knowledge Check – Leading People</vt:lpstr>
      <vt:lpstr>Knowledge Check – Investment Management</vt:lpstr>
      <vt:lpstr>Knowledge Check – Investment Management</vt:lpstr>
      <vt:lpstr>Knowledge Check – Investment Management</vt:lpstr>
      <vt:lpstr>Knowledge Check – Investment Management</vt:lpstr>
      <vt:lpstr>Knowledge Check – Investment Management</vt:lpstr>
      <vt:lpstr>Knowledge Check – Investment Management</vt:lpstr>
      <vt:lpstr>Knowledge Check – Investment Management</vt:lpstr>
      <vt:lpstr>Knowledge Check – Investment Management</vt:lpstr>
      <vt:lpstr>Knowledge Check – Investment Management</vt:lpstr>
      <vt:lpstr>Knowledge Check – Investment Management</vt:lpstr>
      <vt:lpstr>Knowledge Check – Investment Management</vt:lpstr>
      <vt:lpstr>Knowledge Check—Investment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Check – Industry Essentials</dc:title>
  <dc:creator>Amy Allen</dc:creator>
  <cp:lastModifiedBy>Chris Mahoney</cp:lastModifiedBy>
  <cp:revision>9</cp:revision>
  <dcterms:created xsi:type="dcterms:W3CDTF">2017-09-05T19:44:03Z</dcterms:created>
  <dcterms:modified xsi:type="dcterms:W3CDTF">2024-09-04T20:10:10Z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0x010100579E398A622C6C49AA1D7585FFB11E1C</vt:lpwstr>
  </property>
  <property fmtid="{D5CDD505-2E9C-101B-9397-08002B2CF9AE}" pid="3" name="Order">
    <vt:r8>5800</vt:r8>
  </property>
  <property fmtid="{D5CDD505-2E9C-101B-9397-08002B2CF9AE}" pid="4" name="MediaServiceImageTags">
    <vt:lpwstr/>
  </property>
</Properties>
</file>